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4"/>
  </p:notesMasterIdLst>
  <p:handoutMasterIdLst>
    <p:handoutMasterId r:id="rId75"/>
  </p:handoutMasterIdLst>
  <p:sldIdLst>
    <p:sldId id="394" r:id="rId3"/>
    <p:sldId id="395" r:id="rId4"/>
    <p:sldId id="552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519" r:id="rId55"/>
    <p:sldId id="520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28" r:id="rId64"/>
    <p:sldId id="529" r:id="rId65"/>
    <p:sldId id="530" r:id="rId66"/>
    <p:sldId id="531" r:id="rId67"/>
    <p:sldId id="533" r:id="rId68"/>
    <p:sldId id="543" r:id="rId69"/>
    <p:sldId id="547" r:id="rId70"/>
    <p:sldId id="549" r:id="rId71"/>
    <p:sldId id="550" r:id="rId72"/>
    <p:sldId id="551" r:id="rId7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26442BE-6C8D-4FFE-9791-C01ACB707040}">
          <p14:sldIdLst>
            <p14:sldId id="394"/>
            <p14:sldId id="395"/>
            <p14:sldId id="552"/>
          </p14:sldIdLst>
        </p14:section>
        <p14:section name="Minimal Spanning Tree" id="{915AEB7D-2183-450F-A0A6-3F0097E1D21B}">
          <p14:sldIdLst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Dijkstra's Shortest Path" id="{C73BB931-9C49-4719-8B4D-6E0241C277B3}">
          <p14:sldIdLst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3"/>
            <p14:sldId id="543"/>
          </p14:sldIdLst>
        </p14:section>
        <p14:section name="Summary" id="{79E48103-8071-49B9-B4E1-3263EBC018A7}">
          <p14:sldIdLst>
            <p14:sldId id="547"/>
            <p14:sldId id="54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EFB"/>
    <a:srgbClr val="1A8AFA"/>
    <a:srgbClr val="F3CD60"/>
    <a:srgbClr val="C7BFAC"/>
    <a:srgbClr val="FFF0D9"/>
    <a:srgbClr val="FFA72A"/>
    <a:srgbClr val="F0F5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963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695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32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8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1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6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sger_W._Dijkstra" TargetMode="External"/><Relationship Id="rId2" Type="http://schemas.openxmlformats.org/officeDocument/2006/relationships/hyperlink" Target="https://en.wikipedia.org/wiki/Dijkstra's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llman%E2%80%93Ford_algorithm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oyd%E2%80%93Warshall_algorithm#Behavior_with_negative_cycles" TargetMode="External"/><Relationship Id="rId2" Type="http://schemas.openxmlformats.org/officeDocument/2006/relationships/hyperlink" Target="https://en.wikipedia.org/wiki/Floyd%E2%80%93Warshall_algorithmhttps:/en.wikipedia.org/wiki/Floyd%E2%80%93Warshall_algorith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telenor.b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3" y="457200"/>
            <a:ext cx="78395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3" y="1545609"/>
            <a:ext cx="7839541" cy="1997260"/>
          </a:xfrm>
        </p:spPr>
        <p:txBody>
          <a:bodyPr>
            <a:normAutofit/>
          </a:bodyPr>
          <a:lstStyle/>
          <a:p>
            <a:r>
              <a:rPr lang="en-US" dirty="0"/>
              <a:t>Spanning Trees, Shortest Paths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949058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7383">
            <a:off x="4725682" y="3783865"/>
            <a:ext cx="253614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 Algorithms</a:t>
            </a:r>
          </a:p>
        </p:txBody>
      </p:sp>
      <p:pic>
        <p:nvPicPr>
          <p:cNvPr id="13" name="Picture 2" descr="http://www.nucleoplasty.com/Images/ourTechnology.jpg"/>
          <p:cNvPicPr>
            <a:picLocks noChangeAspect="1" noChangeArrowheads="1"/>
          </p:cNvPicPr>
          <p:nvPr/>
        </p:nvPicPr>
        <p:blipFill>
          <a:blip r:embed="rId7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694612" y="3872249"/>
            <a:ext cx="3776942" cy="2376151"/>
          </a:xfrm>
          <a:prstGeom prst="roundRect">
            <a:avLst>
              <a:gd name="adj" fmla="val 235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  <a:effectLst/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966158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Start from forest holding all vertices and no edges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all edges, ordered by weight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 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28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1" name="Straight Connector 40"/>
            <p:cNvCxnSpPr>
              <a:cxnSpLocks noChangeShapeType="1"/>
              <a:stCxn id="60" idx="7"/>
              <a:endCxn id="61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60" idx="0"/>
              <a:endCxn id="59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62" idx="0"/>
              <a:endCxn id="61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60" idx="2"/>
              <a:endCxn id="58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0" idx="1"/>
              <a:endCxn id="57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9" idx="6"/>
              <a:endCxn id="61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8" idx="0"/>
              <a:endCxn id="57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57" idx="6"/>
              <a:endCxn id="59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3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4" name="Straight Arrow Connector 63"/>
            <p:cNvCxnSpPr>
              <a:cxnSpLocks noChangeShapeType="1"/>
              <a:stCxn id="71" idx="6"/>
              <a:endCxn id="70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6" name="Straight Arrow Connector 65"/>
            <p:cNvCxnSpPr>
              <a:cxnSpLocks noChangeShapeType="1"/>
              <a:stCxn id="71" idx="7"/>
              <a:endCxn id="72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70" idx="1"/>
              <a:endCxn id="72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74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000" dirty="0"/>
              <a:t> 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1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000" dirty="0"/>
              <a:t> 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#3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4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#4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34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#5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6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#6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9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#7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393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#8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7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#9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576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#10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68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22A927-4445-486A-B0F8-136FCA89DE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5570689"/>
                  </p:ext>
                </p:extLst>
              </p:nvPr>
            </p:nvGraphicFramePr>
            <p:xfrm>
              <a:off x="836612" y="2209800"/>
              <a:ext cx="4748998" cy="2672008"/>
            </p:xfrm>
            <a:graphic>
              <a:graphicData uri="http://schemas.microsoft.com/office/powerpoint/2016/sectionzoom">
                <psez:sectionZm>
                  <psez:sectionZmObj sectionId="{915AEB7D-2183-450F-A0A6-3F0097E1D21B}">
                    <psez:zmPr id="{D5D8CEBE-1151-4F92-8D29-8D8EF1BC125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8998" cy="2672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A22A927-4445-486A-B0F8-136FCA89DE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612" y="2209800"/>
                <a:ext cx="4748998" cy="2672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5F73CE72-4703-4485-9668-D552ACF31C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424599"/>
                  </p:ext>
                </p:extLst>
              </p:nvPr>
            </p:nvGraphicFramePr>
            <p:xfrm>
              <a:off x="6627812" y="2209800"/>
              <a:ext cx="4748998" cy="2672008"/>
            </p:xfrm>
            <a:graphic>
              <a:graphicData uri="http://schemas.microsoft.com/office/powerpoint/2016/sectionzoom">
                <psez:sectionZm>
                  <psez:sectionZmObj sectionId="{C73BB931-9C49-4719-8B4D-6E0241C277B3}">
                    <psez:zmPr id="{244264C9-9F8C-48B6-AB07-64B574B1A4A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8998" cy="2672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73CE72-4703-4485-9668-D552ACF31C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7812" y="2209800"/>
                <a:ext cx="4748998" cy="2672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sz="3000" dirty="0"/>
              <a:t>connects different trees </a:t>
            </a:r>
            <a:r>
              <a:rPr lang="en-US" sz="3000" dirty="0">
                <a:sym typeface="Wingdings" panose="05000000000000000000" pitchFamily="2" charset="2"/>
              </a:rPr>
              <a:t> add it to the forest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3200" dirty="0"/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#11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95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the smallest edge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200" dirty="0"/>
              <a:t>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20</a:t>
            </a:r>
          </a:p>
          <a:p>
            <a:pPr lvl="1"/>
            <a:r>
              <a:rPr lang="en-US" sz="3000" dirty="0"/>
              <a:t>The edge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sz="3000" dirty="0"/>
              <a:t>causes a cycle (connects the same tree) </a:t>
            </a:r>
            <a:r>
              <a:rPr lang="en-US" sz="3000" dirty="0">
                <a:sym typeface="Wingdings" panose="05000000000000000000" pitchFamily="2" charset="2"/>
              </a:rPr>
              <a:t> skip it</a:t>
            </a:r>
            <a:endParaRPr lang="en-US" sz="3000" dirty="0"/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sz="3200" dirty="0"/>
              <a:t>=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sz="32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200" dirty="0"/>
              <a:t> = {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} </a:t>
            </a:r>
            <a:r>
              <a:rPr lang="en-US" sz="3200" dirty="0">
                <a:sym typeface="Wingdings" panose="05000000000000000000" pitchFamily="2" charset="2"/>
              </a:rPr>
              <a:t> stop the algorithm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Step #12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9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0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51" name="Straight Connector 50"/>
            <p:cNvCxnSpPr>
              <a:cxnSpLocks noChangeShapeType="1"/>
              <a:stCxn id="82" idx="7"/>
              <a:endCxn id="83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82" idx="0"/>
              <a:endCxn id="81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Straight Connector 72"/>
            <p:cNvCxnSpPr>
              <a:cxnSpLocks noChangeShapeType="1"/>
              <a:stCxn id="84" idx="0"/>
              <a:endCxn id="83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4" name="Straight Connector 73"/>
            <p:cNvCxnSpPr>
              <a:cxnSpLocks noChangeShapeType="1"/>
              <a:stCxn id="82" idx="2"/>
              <a:endCxn id="80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Straight Connector 74"/>
            <p:cNvCxnSpPr>
              <a:cxnSpLocks noChangeShapeType="1"/>
              <a:stCxn id="82" idx="1"/>
              <a:endCxn id="79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Straight Connector 75"/>
            <p:cNvCxnSpPr>
              <a:cxnSpLocks noChangeShapeType="1"/>
              <a:stCxn id="81" idx="6"/>
              <a:endCxn id="83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7" name="Straight Connector 76"/>
            <p:cNvCxnSpPr>
              <a:cxnSpLocks noChangeShapeType="1"/>
              <a:stCxn id="80" idx="0"/>
              <a:endCxn id="79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Straight Connector 77"/>
            <p:cNvCxnSpPr>
              <a:cxnSpLocks noChangeShapeType="1"/>
              <a:stCxn id="79" idx="6"/>
              <a:endCxn id="81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3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84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85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86" name="Straight Arrow Connector 85"/>
            <p:cNvCxnSpPr>
              <a:cxnSpLocks noChangeShapeType="1"/>
              <a:stCxn id="93" idx="6"/>
              <a:endCxn id="92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7" name="TextBox 8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88" name="Straight Arrow Connector 87"/>
            <p:cNvCxnSpPr>
              <a:cxnSpLocks noChangeShapeType="1"/>
              <a:stCxn id="93" idx="7"/>
              <a:endCxn id="94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92" idx="1"/>
              <a:endCxn id="94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73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 – Pseudo Code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278553"/>
            <a:ext cx="10932958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v ∈ graph edges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parent[v] = v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edge {u, v} ordered by weight(u, v)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rootU = FindRoot(u)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rootV = FindRoot[v]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rootU ≠ rootV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edge {u, v}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parent[rootU] = rootV</a:t>
            </a:r>
          </a:p>
          <a:p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(parent[node]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parent[node]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5012" y="1342073"/>
            <a:ext cx="453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* log* 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</a:t>
            </a:r>
          </a:p>
        </p:txBody>
      </p:sp>
      <p:sp>
        <p:nvSpPr>
          <p:cNvPr id="3" name="Rectangle 2"/>
          <p:cNvSpPr/>
          <p:nvPr/>
        </p:nvSpPr>
        <p:spPr>
          <a:xfrm>
            <a:off x="7008812" y="5710535"/>
            <a:ext cx="4423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http://visualgo.net/ufds.html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622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Disjoint Sets Optimization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354753"/>
            <a:ext cx="10932958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FindRoot(node)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root = node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(parent[root]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root)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root = parent[root]</a:t>
            </a:r>
          </a:p>
          <a:p>
            <a:endParaRPr lang="nl-NL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Optimize the path to root</a:t>
            </a:r>
          </a:p>
          <a:p>
            <a:r>
              <a:rPr lang="nl-NL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Attach each path node directly to the root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(node != root)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oldParent = parent[node]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parent[node] = root</a:t>
            </a:r>
          </a:p>
          <a:p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oldParent</a:t>
            </a:r>
          </a:p>
          <a:p>
            <a:b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nl-NL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root</a:t>
            </a:r>
          </a:p>
        </p:txBody>
      </p:sp>
    </p:spTree>
    <p:extLst>
      <p:ext uri="{BB962C8B-B14F-4D97-AF65-F5344CB8AC3E}">
        <p14:creationId xmlns:p14="http://schemas.microsoft.com/office/powerpoint/2010/main" val="121699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noProof="1"/>
              <a:t>Kruskal's</a:t>
            </a:r>
            <a:r>
              <a:rPr lang="en-US" dirty="0"/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20998" y="2057400"/>
            <a:ext cx="5946829" cy="1938953"/>
            <a:chOff x="3898409" y="3755315"/>
            <a:chExt cx="5946829" cy="1938953"/>
          </a:xfrm>
        </p:grpSpPr>
        <p:sp>
          <p:nvSpPr>
            <p:cNvPr id="5" name="TextBox 3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cxnSpLocks noChangeShapeType="1"/>
              <a:stCxn id="23" idx="7"/>
              <a:endCxn id="2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prstDash val="sysDot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" name="Straight Connector 12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" name="Straight Connector 13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3" idx="2"/>
              <a:endCxn id="2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3" idx="1"/>
              <a:endCxn id="2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1" idx="0"/>
              <a:endCxn id="2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0" idx="6"/>
              <a:endCxn id="2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7" name="Straight Arrow Connector 26"/>
            <p:cNvCxnSpPr>
              <a:cxnSpLocks noChangeShapeType="1"/>
              <a:stCxn id="34" idx="6"/>
              <a:endCxn id="3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4" idx="7"/>
              <a:endCxn id="3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33" idx="1"/>
              <a:endCxn id="3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15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/>
              <a:t>Prim's Algorithm</a:t>
            </a:r>
            <a:endParaRPr lang="bg-BG" dirty="0"/>
          </a:p>
        </p:txBody>
      </p:sp>
      <p:grpSp>
        <p:nvGrpSpPr>
          <p:cNvPr id="40" name="Group 39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41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43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46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48" name="Straight Connector 47"/>
            <p:cNvCxnSpPr>
              <a:cxnSpLocks noChangeShapeType="1"/>
              <a:stCxn id="59" idx="7"/>
              <a:endCxn id="60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9" name="Straight Connector 48"/>
            <p:cNvCxnSpPr>
              <a:cxnSpLocks noChangeShapeType="1"/>
              <a:stCxn id="59" idx="0"/>
              <a:endCxn id="58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0" name="Straight Connector 49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1" name="Straight Connector 50"/>
            <p:cNvCxnSpPr>
              <a:cxnSpLocks noChangeShapeType="1"/>
              <a:stCxn id="59" idx="2"/>
              <a:endCxn id="57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Straight Connector 51"/>
            <p:cNvCxnSpPr>
              <a:cxnSpLocks noChangeShapeType="1"/>
              <a:stCxn id="59" idx="1"/>
              <a:endCxn id="56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58" idx="6"/>
              <a:endCxn id="60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57" idx="0"/>
              <a:endCxn id="56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56" idx="6"/>
              <a:endCxn id="58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6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8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2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3" name="Straight Arrow Connector 62"/>
            <p:cNvCxnSpPr>
              <a:cxnSpLocks noChangeShapeType="1"/>
              <a:stCxn id="70" idx="6"/>
              <a:endCxn id="69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4" name="TextBox 63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5" name="Straight Arrow Connector 64"/>
            <p:cNvCxnSpPr>
              <a:cxnSpLocks noChangeShapeType="1"/>
              <a:stCxn id="70" idx="7"/>
              <a:endCxn id="71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69" idx="1"/>
              <a:endCxn id="71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38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</a:t>
            </a: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190413" y="1096530"/>
            <a:ext cx="11804822" cy="7074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a graph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find the minimum spanning forest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815152"/>
            <a:ext cx="8723399" cy="48926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Attach to the tree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the starting node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smallest edge exists</a:t>
            </a:r>
          </a:p>
          <a:p>
            <a:pPr lvl="1"/>
            <a:r>
              <a:rPr lang="en-US" dirty="0"/>
              <a:t>Attach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 </a:t>
            </a:r>
            <a:r>
              <a:rPr lang="en-US" dirty="0"/>
              <a:t>the smallest possible edge</a:t>
            </a:r>
            <a:br>
              <a:rPr lang="en-US" dirty="0"/>
            </a:br>
            <a:r>
              <a:rPr lang="en-US" dirty="0"/>
              <a:t>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without creating a cycle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pPr lvl="2"/>
            <a:r>
              <a:rPr lang="en-US" dirty="0"/>
              <a:t>Use the smallest edge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</a:t>
            </a:r>
            <a:r>
              <a:rPr lang="en-US" sz="2500" dirty="0"/>
              <a:t>∈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l-GR" sz="2500" dirty="0"/>
              <a:t>∉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  <a:p>
            <a:r>
              <a:rPr lang="en-US" dirty="0"/>
              <a:t>Start the Prim's algorithm many times</a:t>
            </a:r>
            <a:br>
              <a:rPr lang="en-US" dirty="0"/>
            </a:br>
            <a:r>
              <a:rPr lang="en-US" dirty="0"/>
              <a:t>from all nodes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still not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923210" y="2352149"/>
            <a:ext cx="3492966" cy="3818681"/>
            <a:chOff x="4341812" y="1058119"/>
            <a:chExt cx="3492966" cy="3818681"/>
          </a:xfrm>
        </p:grpSpPr>
        <p:sp>
          <p:nvSpPr>
            <p:cNvPr id="130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4</a:t>
              </a:r>
            </a:p>
          </p:txBody>
        </p:sp>
        <p:sp>
          <p:nvSpPr>
            <p:cNvPr id="131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+mn-lt"/>
                  <a:cs typeface="Consolas" pitchFamily="49" charset="0"/>
                </a:rPr>
                <a:t>2</a:t>
              </a:r>
            </a:p>
          </p:txBody>
        </p:sp>
        <p:sp>
          <p:nvSpPr>
            <p:cNvPr id="132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133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35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36" name="TextBox 30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7" name="Straight Connector 136"/>
            <p:cNvCxnSpPr>
              <a:cxnSpLocks noChangeShapeType="1"/>
              <a:stCxn id="148" idx="7"/>
              <a:endCxn id="149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8" name="Straight Connector 137"/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9" name="Straight Connector 138"/>
            <p:cNvCxnSpPr>
              <a:cxnSpLocks noChangeShapeType="1"/>
              <a:stCxn id="150" idx="0"/>
              <a:endCxn id="149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0" name="Straight Connector 139"/>
            <p:cNvCxnSpPr>
              <a:cxnSpLocks noChangeShapeType="1"/>
              <a:stCxn id="148" idx="2"/>
              <a:endCxn id="146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1" name="Straight Connector 140"/>
            <p:cNvCxnSpPr>
              <a:cxnSpLocks noChangeShapeType="1"/>
              <a:stCxn id="148" idx="1"/>
              <a:endCxn id="145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2" name="Straight Connector 141"/>
            <p:cNvCxnSpPr>
              <a:cxnSpLocks noChangeShapeType="1"/>
              <a:stCxn id="147" idx="6"/>
              <a:endCxn id="149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" name="Straight Connector 142"/>
            <p:cNvCxnSpPr>
              <a:cxnSpLocks noChangeShapeType="1"/>
              <a:stCxn id="146" idx="0"/>
              <a:endCxn id="145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4" name="Straight Connector 143"/>
            <p:cNvCxnSpPr>
              <a:cxnSpLocks noChangeShapeType="1"/>
              <a:stCxn id="145" idx="6"/>
              <a:endCxn id="147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45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146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47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148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150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151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52" name="Straight Arrow Connector 151"/>
            <p:cNvCxnSpPr>
              <a:cxnSpLocks noChangeShapeType="1"/>
              <a:stCxn id="159" idx="6"/>
              <a:endCxn id="158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54" name="Straight Arrow Connector 153"/>
            <p:cNvCxnSpPr>
              <a:cxnSpLocks noChangeShapeType="1"/>
              <a:stCxn id="159" idx="7"/>
              <a:endCxn id="160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5" name="Straight Arrow Connector 154"/>
            <p:cNvCxnSpPr>
              <a:cxnSpLocks noChangeShapeType="1"/>
              <a:stCxn id="158" idx="1"/>
              <a:endCxn id="160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169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initial node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0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105" name="Straight Arrow Connector 104"/>
            <p:cNvCxnSpPr>
              <a:cxnSpLocks noChangeShapeType="1"/>
              <a:stCxn id="112" idx="6"/>
              <a:endCxn id="111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107" name="Straight Arrow Connector 106"/>
            <p:cNvCxnSpPr>
              <a:cxnSpLocks noChangeShapeType="1"/>
              <a:stCxn id="112" idx="7"/>
              <a:endCxn id="113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8" name="Straight Arrow Connector 107"/>
            <p:cNvCxnSpPr>
              <a:cxnSpLocks noChangeShapeType="1"/>
              <a:stCxn id="111" idx="1"/>
              <a:endCxn id="113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5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#2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82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#3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55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#4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893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#5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50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#6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068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} 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#7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96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to other graph nodes: no such edges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#8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646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CD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dirty="0"/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#9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922618" y="4550529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5686595" y="4378636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985212" y="4628704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4500766" y="5397683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4430775" y="4281498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970113" y="4111730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4217247" y="4359674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4513815" y="4092768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946780" y="382586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933730" y="51604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5403077" y="38448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5438623" y="5118702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6701695" y="4094891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6704012" y="51054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8305466" y="5367723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8226213" y="4520374"/>
              <a:ext cx="369564" cy="6618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999056" y="4520374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274915" y="510540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764292" y="5105399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8512255" y="4072560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455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dirty="0"/>
              <a:t> from the initial node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304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to other graph nodes: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17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Enqueue</a:t>
            </a:r>
            <a:r>
              <a:rPr lang="en-US" dirty="0"/>
              <a:t> all edges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to other graph nodes: no such edges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}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762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80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Dequeue the shortest edge </a:t>
            </a:r>
            <a:r>
              <a:rPr lang="en-US" dirty="0"/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and add it to the tree</a:t>
            </a:r>
          </a:p>
          <a:p>
            <a:pPr lvl="1"/>
            <a:r>
              <a:rPr lang="en-US" dirty="0"/>
              <a:t>It would create a loop in the spanning tree </a:t>
            </a:r>
            <a:r>
              <a:rPr lang="en-US" dirty="0">
                <a:sym typeface="Wingdings" panose="05000000000000000000" pitchFamily="2" charset="2"/>
              </a:rPr>
              <a:t> skip it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 </a:t>
            </a:r>
            <a:r>
              <a:rPr lang="en-US" dirty="0"/>
              <a:t>=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GH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},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/>
              <a:t>= { }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stop the algorithm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Step #13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31" name="TextBox 30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40" name="TextBox 30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42" name="TextBox 30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45" name="Straight Connector 44"/>
            <p:cNvCxnSpPr>
              <a:cxnSpLocks noChangeShapeType="1"/>
              <a:stCxn id="63" idx="7"/>
              <a:endCxn id="64" idx="3"/>
            </p:cNvCxnSpPr>
            <p:nvPr/>
          </p:nvCxnSpPr>
          <p:spPr bwMode="auto">
            <a:xfrm flipV="1">
              <a:off x="5150442" y="51046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3" name="Straight Connector 52"/>
            <p:cNvCxnSpPr>
              <a:cxnSpLocks noChangeShapeType="1"/>
              <a:stCxn id="63" idx="0"/>
              <a:endCxn id="62" idx="4"/>
            </p:cNvCxnSpPr>
            <p:nvPr/>
          </p:nvCxnSpPr>
          <p:spPr bwMode="auto">
            <a:xfrm flipH="1" flipV="1">
              <a:off x="4914419" y="49327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4" name="Straight Connector 53"/>
            <p:cNvCxnSpPr>
              <a:cxnSpLocks noChangeShapeType="1"/>
              <a:stCxn id="65" idx="0"/>
              <a:endCxn id="64" idx="4"/>
            </p:cNvCxnSpPr>
            <p:nvPr/>
          </p:nvCxnSpPr>
          <p:spPr bwMode="auto">
            <a:xfrm flipH="1" flipV="1">
              <a:off x="6213036" y="5182836"/>
              <a:ext cx="2317" cy="476695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5" name="Straight Connector 54"/>
            <p:cNvCxnSpPr>
              <a:cxnSpLocks noChangeShapeType="1"/>
              <a:stCxn id="63" idx="2"/>
              <a:endCxn id="61" idx="6"/>
            </p:cNvCxnSpPr>
            <p:nvPr/>
          </p:nvCxnSpPr>
          <p:spPr bwMode="auto">
            <a:xfrm flipH="1">
              <a:off x="3728590" y="5951815"/>
              <a:ext cx="937857" cy="29679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6" name="Straight Connector 55"/>
            <p:cNvCxnSpPr>
              <a:cxnSpLocks noChangeShapeType="1"/>
              <a:stCxn id="63" idx="1"/>
              <a:endCxn id="60" idx="5"/>
            </p:cNvCxnSpPr>
            <p:nvPr/>
          </p:nvCxnSpPr>
          <p:spPr bwMode="auto">
            <a:xfrm flipH="1" flipV="1">
              <a:off x="3658599" y="48356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7" name="Straight Connector 56"/>
            <p:cNvCxnSpPr>
              <a:cxnSpLocks noChangeShapeType="1"/>
              <a:stCxn id="62" idx="6"/>
              <a:endCxn id="64" idx="2"/>
            </p:cNvCxnSpPr>
            <p:nvPr/>
          </p:nvCxnSpPr>
          <p:spPr bwMode="auto">
            <a:xfrm>
              <a:off x="5197937" y="4665862"/>
              <a:ext cx="731581" cy="250068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8" name="Straight Connector 57"/>
            <p:cNvCxnSpPr>
              <a:cxnSpLocks noChangeShapeType="1"/>
              <a:stCxn id="61" idx="0"/>
              <a:endCxn id="60" idx="4"/>
            </p:cNvCxnSpPr>
            <p:nvPr/>
          </p:nvCxnSpPr>
          <p:spPr bwMode="auto">
            <a:xfrm flipV="1">
              <a:off x="3445071" y="4913806"/>
              <a:ext cx="13050" cy="800781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59" name="Straight Connector 58"/>
            <p:cNvCxnSpPr>
              <a:cxnSpLocks noChangeShapeType="1"/>
              <a:stCxn id="60" idx="6"/>
              <a:endCxn id="62" idx="2"/>
            </p:cNvCxnSpPr>
            <p:nvPr/>
          </p:nvCxnSpPr>
          <p:spPr bwMode="auto">
            <a:xfrm>
              <a:off x="3741639" y="4646900"/>
              <a:ext cx="889263" cy="18963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3174604" y="43799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161554" y="57145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62" name="Oval 6"/>
            <p:cNvSpPr>
              <a:spLocks noChangeArrowheads="1"/>
            </p:cNvSpPr>
            <p:nvPr/>
          </p:nvSpPr>
          <p:spPr bwMode="auto">
            <a:xfrm>
              <a:off x="4630901" y="43989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4666447" y="56728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64" name="Oval 6"/>
            <p:cNvSpPr>
              <a:spLocks noChangeArrowheads="1"/>
            </p:cNvSpPr>
            <p:nvPr/>
          </p:nvSpPr>
          <p:spPr bwMode="auto">
            <a:xfrm>
              <a:off x="5929519" y="46490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5931836" y="56595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67" name="Straight Arrow Connector 66"/>
            <p:cNvCxnSpPr>
              <a:cxnSpLocks noChangeShapeType="1"/>
              <a:stCxn id="74" idx="6"/>
              <a:endCxn id="73" idx="2"/>
            </p:cNvCxnSpPr>
            <p:nvPr/>
          </p:nvCxnSpPr>
          <p:spPr bwMode="auto">
            <a:xfrm>
              <a:off x="7533290" y="5921855"/>
              <a:ext cx="969449" cy="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TextBox 6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69" name="Straight Arrow Connector 68"/>
            <p:cNvCxnSpPr>
              <a:cxnSpLocks noChangeShapeType="1"/>
              <a:stCxn id="74" idx="7"/>
              <a:endCxn id="75" idx="3"/>
            </p:cNvCxnSpPr>
            <p:nvPr/>
          </p:nvCxnSpPr>
          <p:spPr bwMode="auto">
            <a:xfrm flipV="1">
              <a:off x="7454037" y="5074506"/>
              <a:ext cx="369564" cy="66185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73" idx="1"/>
              <a:endCxn id="75" idx="5"/>
            </p:cNvCxnSpPr>
            <p:nvPr/>
          </p:nvCxnSpPr>
          <p:spPr bwMode="auto">
            <a:xfrm flipH="1" flipV="1">
              <a:off x="8226880" y="5074506"/>
              <a:ext cx="359381" cy="66185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502739" y="565953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6992116" y="565953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7740079" y="4626692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42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dirty="0"/>
              <a:t>Minimum Spanning Tree (MST)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12" y="1371600"/>
            <a:ext cx="3200400" cy="3461028"/>
          </a:xfrm>
          <a:prstGeom prst="roundRect">
            <a:avLst>
              <a:gd name="adj" fmla="val 87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7013">
            <a:off x="231757" y="1829004"/>
            <a:ext cx="3750474" cy="254622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134" y="2057400"/>
            <a:ext cx="4356878" cy="208942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2420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Prim's Algorithm (with Priority Queue)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454" y="1066800"/>
            <a:ext cx="10932958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spanningTreeNodes = Ø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 </a:t>
            </a:r>
            <a:r>
              <a:rPr lang="el-G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ϵ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graphVertices)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(v ∉ spanningTreeNodes)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Prim(v)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spanningTreeNodes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priorityQueue = Ø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priorityQueue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(priorityQueue is not empty)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smallestEdge = priorityQueue.ExtractMin()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(smallestEdge connects tree node with non-tree 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print smallestEdge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spanningTreeNodes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smallestEdge.nonTreeNode      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priorityQueue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childEdges(smallestEdge.nonTreeNode)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1212" y="1143000"/>
            <a:ext cx="4378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* log 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483906" y="1856096"/>
            <a:ext cx="2737514" cy="2743200"/>
            <a:chOff x="8497551" y="1752600"/>
            <a:chExt cx="2737514" cy="2743200"/>
          </a:xfrm>
        </p:grpSpPr>
        <p:sp>
          <p:nvSpPr>
            <p:cNvPr id="7" name="TextBox 30"/>
            <p:cNvSpPr txBox="1"/>
            <p:nvPr/>
          </p:nvSpPr>
          <p:spPr>
            <a:xfrm>
              <a:off x="8497551" y="3575941"/>
              <a:ext cx="237350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9213016" y="391727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999378" y="3546309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901163" y="3633485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53192" y="352283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354646" y="3035206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9278764" y="2901870"/>
              <a:ext cx="237349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10111782" y="3579733"/>
              <a:ext cx="667987" cy="52051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928907" y="3458592"/>
              <a:ext cx="27542" cy="57621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935102" y="3642347"/>
              <a:ext cx="1795" cy="38180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9010101" y="4258253"/>
              <a:ext cx="726671" cy="23771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955871" y="3364255"/>
              <a:ext cx="845242" cy="73599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10148582" y="3244817"/>
              <a:ext cx="566845" cy="18375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790425" y="3426870"/>
              <a:ext cx="10111" cy="641378"/>
            </a:xfrm>
            <a:prstGeom prst="line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9020213" y="3213094"/>
              <a:ext cx="689018" cy="317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8580861" y="2999317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8570750" y="4068248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709231" y="3031040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736773" y="4034806"/>
              <a:ext cx="439351" cy="44689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715427" y="3214794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17223" y="4024152"/>
              <a:ext cx="439351" cy="42755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528732" y="3516149"/>
              <a:ext cx="333902" cy="279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9542534" y="2573345"/>
              <a:ext cx="839641" cy="1128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793826" y="2312735"/>
              <a:ext cx="33932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9481127" y="2111272"/>
              <a:ext cx="377123" cy="313505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10170720" y="2111272"/>
              <a:ext cx="276170" cy="426308"/>
            </a:xfrm>
            <a:prstGeom prst="straightConnector1">
              <a:avLst/>
            </a:prstGeom>
            <a:noFill/>
            <a:ln w="5715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9452532" y="1937428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82076" y="2036687"/>
              <a:ext cx="241205" cy="295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382175" y="2476042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9123221" y="2363239"/>
              <a:ext cx="419313" cy="4202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793536" y="1752600"/>
              <a:ext cx="441898" cy="42021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09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953000"/>
            <a:ext cx="10667998" cy="820600"/>
          </a:xfrm>
        </p:spPr>
        <p:txBody>
          <a:bodyPr/>
          <a:lstStyle/>
          <a:p>
            <a:r>
              <a:rPr lang="en-US" dirty="0"/>
              <a:t>Prim's Algorithm with Priority Queue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834166"/>
            <a:ext cx="1066799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3812" y="685800"/>
            <a:ext cx="3276600" cy="3818681"/>
            <a:chOff x="7861309" y="2277319"/>
            <a:chExt cx="3562138" cy="4047281"/>
          </a:xfrm>
        </p:grpSpPr>
        <p:sp>
          <p:nvSpPr>
            <p:cNvPr id="8" name="TextBox 30"/>
            <p:cNvSpPr txBox="1"/>
            <p:nvPr/>
          </p:nvSpPr>
          <p:spPr>
            <a:xfrm>
              <a:off x="7861309" y="515432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753460" y="563129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8473255" y="506816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10985507" y="527382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17739" y="512740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10250804" y="442795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8857595" y="42695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9932267" y="5112393"/>
              <a:ext cx="876121" cy="68878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9692411" y="4930210"/>
              <a:ext cx="36122" cy="78436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11012122" y="5195248"/>
              <a:ext cx="2355" cy="505232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8487319" y="6010260"/>
              <a:ext cx="953091" cy="31456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8416192" y="4827257"/>
              <a:ext cx="1108607" cy="97392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9980534" y="4647326"/>
              <a:ext cx="743465" cy="26503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8199196" y="4910112"/>
              <a:ext cx="13262" cy="84871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8500581" y="4627228"/>
              <a:ext cx="903707" cy="2009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924335" y="434434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911073" y="575883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404288" y="4364441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9440410" y="5714579"/>
              <a:ext cx="576246" cy="5913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723999" y="4629479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0726354" y="570048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9257050" y="5028253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9425946" y="3611877"/>
              <a:ext cx="1236420" cy="724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9865961" y="3270615"/>
              <a:ext cx="476104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9339786" y="2751941"/>
              <a:ext cx="563976" cy="663340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10342186" y="2751941"/>
              <a:ext cx="410980" cy="7358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9329339" y="2724661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22940" y="2779580"/>
              <a:ext cx="338432" cy="391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0662366" y="34063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837612" y="3333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9812962" y="227731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10" y="1447800"/>
            <a:ext cx="5360502" cy="27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9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Pseudo Code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usedNodes = Ø;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 = 0…n-1)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(not usedNodes[v])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Prim(v);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Prim(startNode)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usedNodes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edgeNode[0 … n-1]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nearest[0 … n-1]</a:t>
            </a:r>
          </a:p>
          <a:p>
            <a:pPr>
              <a:spcBef>
                <a:spcPts val="1200"/>
              </a:spcBef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Initially compute nearest[0…n-1]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 = 0 … n-1)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nearest[i] = weight[startNode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or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when no edge exists {startNode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i}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edgeNode[i] = startNode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743516" y="1940485"/>
            <a:ext cx="3401706" cy="3282059"/>
            <a:chOff x="7694612" y="1844949"/>
            <a:chExt cx="3505202" cy="3336651"/>
          </a:xfrm>
        </p:grpSpPr>
        <p:sp>
          <p:nvSpPr>
            <p:cNvPr id="7" name="TextBox 30"/>
            <p:cNvSpPr txBox="1"/>
            <p:nvPr/>
          </p:nvSpPr>
          <p:spPr>
            <a:xfrm>
              <a:off x="7694612" y="4077425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8572503" y="4527458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8296777" y="3996130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0768874" y="4190172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14975" y="4052023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0045914" y="3392081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8674974" y="3242647"/>
              <a:ext cx="306328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4" name="Straight Connector 13"/>
            <p:cNvCxnSpPr>
              <a:cxnSpLocks noChangeShapeType="1"/>
              <a:stCxn id="25" idx="7"/>
              <a:endCxn id="26" idx="3"/>
            </p:cNvCxnSpPr>
            <p:nvPr/>
          </p:nvCxnSpPr>
          <p:spPr bwMode="auto">
            <a:xfrm flipV="1">
              <a:off x="9732469" y="40378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  <a:stCxn id="25" idx="0"/>
              <a:endCxn id="24" idx="4"/>
            </p:cNvCxnSpPr>
            <p:nvPr/>
          </p:nvCxnSpPr>
          <p:spPr bwMode="auto">
            <a:xfrm flipH="1" flipV="1">
              <a:off x="9496446" y="3886613"/>
              <a:ext cx="35546" cy="719421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7" idx="0"/>
              <a:endCxn id="26" idx="4"/>
            </p:cNvCxnSpPr>
            <p:nvPr/>
          </p:nvCxnSpPr>
          <p:spPr bwMode="auto">
            <a:xfrm flipH="1" flipV="1">
              <a:off x="10795063" y="41160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5" idx="2"/>
              <a:endCxn id="23" idx="6"/>
            </p:cNvCxnSpPr>
            <p:nvPr/>
          </p:nvCxnSpPr>
          <p:spPr bwMode="auto">
            <a:xfrm flipH="1">
              <a:off x="8310617" y="48850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5" idx="1"/>
              <a:endCxn id="22" idx="5"/>
            </p:cNvCxnSpPr>
            <p:nvPr/>
          </p:nvCxnSpPr>
          <p:spPr bwMode="auto">
            <a:xfrm flipH="1" flipV="1">
              <a:off x="8240626" y="3768830"/>
              <a:ext cx="1090887" cy="91891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>
              <a:off x="9779964" y="3619707"/>
              <a:ext cx="731582" cy="22942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8027098" y="3847006"/>
              <a:ext cx="13050" cy="800781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2" idx="6"/>
              <a:endCxn id="24" idx="2"/>
            </p:cNvCxnSpPr>
            <p:nvPr/>
          </p:nvCxnSpPr>
          <p:spPr bwMode="auto">
            <a:xfrm>
              <a:off x="8323667" y="3580100"/>
              <a:ext cx="889261" cy="39607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7756631" y="33131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743581" y="46477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9212928" y="3352800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9248474" y="46060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10511546" y="35822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10513863" y="45927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9068044" y="3958474"/>
              <a:ext cx="430940" cy="348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9" name="Straight Arrow Connector 28"/>
            <p:cNvCxnSpPr>
              <a:cxnSpLocks noChangeShapeType="1"/>
              <a:stCxn id="36" idx="6"/>
              <a:endCxn id="35" idx="2"/>
            </p:cNvCxnSpPr>
            <p:nvPr/>
          </p:nvCxnSpPr>
          <p:spPr bwMode="auto">
            <a:xfrm>
              <a:off x="8997786" y="2869675"/>
              <a:ext cx="1083658" cy="1408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9322108" y="25613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6" idx="7"/>
              <a:endCxn id="37" idx="3"/>
            </p:cNvCxnSpPr>
            <p:nvPr/>
          </p:nvCxnSpPr>
          <p:spPr bwMode="auto">
            <a:xfrm flipV="1">
              <a:off x="8918533" y="2292763"/>
              <a:ext cx="486723" cy="391421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35" idx="1"/>
              <a:endCxn id="37" idx="5"/>
            </p:cNvCxnSpPr>
            <p:nvPr/>
          </p:nvCxnSpPr>
          <p:spPr bwMode="auto">
            <a:xfrm flipH="1" flipV="1">
              <a:off x="9808535" y="2292763"/>
              <a:ext cx="356431" cy="5322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8881627" y="21097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52254" y="21996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10081444" y="274818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456612" y="2607351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9321734" y="184494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87033" y="1242031"/>
            <a:ext cx="338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5061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Prim's Algorithm – Pseudo Code (2)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(true)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nearestNode = node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such that</a:t>
            </a:r>
          </a:p>
          <a:p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usedNodes and nearest[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is the minimum possible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(nearestNode does not exists)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return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usedNodes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nearestNode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print edge { edgeNode[nearestNode]  nearestNode }</a:t>
            </a:r>
          </a:p>
          <a:p>
            <a:pPr>
              <a:spcBef>
                <a:spcPts val="1200"/>
              </a:spcBef>
            </a:pP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Update nearest[] and edgeNode[] through nearestNode</a:t>
            </a:r>
            <a:b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for each 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[0 … n-1] and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∉ usedNodes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if edge exists { nearestNode  i }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if weight[nearestNode  i] &lt; nearest[i]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 nearest[i] = weight[nearestNode  i]</a:t>
            </a: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         edgeNode[i] = nearestNode;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 while    </a:t>
            </a:r>
          </a:p>
        </p:txBody>
      </p:sp>
    </p:spTree>
    <p:extLst>
      <p:ext uri="{BB962C8B-B14F-4D97-AF65-F5344CB8AC3E}">
        <p14:creationId xmlns:p14="http://schemas.microsoft.com/office/powerpoint/2010/main" val="2680570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0414" y="4281303"/>
            <a:ext cx="10667998" cy="1568497"/>
          </a:xfrm>
        </p:spPr>
        <p:txBody>
          <a:bodyPr/>
          <a:lstStyle/>
          <a:p>
            <a:r>
              <a:rPr lang="en-US" dirty="0"/>
              <a:t>Prim's Algorithm</a:t>
            </a:r>
            <a:br>
              <a:rPr lang="en-US" dirty="0"/>
            </a:br>
            <a:r>
              <a:rPr lang="en-US" dirty="0"/>
              <a:t>with Adjacency Matrix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0414" y="5910366"/>
            <a:ext cx="10667998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46212" y="594400"/>
            <a:ext cx="2971800" cy="3376680"/>
            <a:chOff x="1370012" y="594400"/>
            <a:chExt cx="2971800" cy="3376680"/>
          </a:xfrm>
        </p:grpSpPr>
        <p:sp>
          <p:nvSpPr>
            <p:cNvPr id="8" name="TextBox 30"/>
            <p:cNvSpPr txBox="1"/>
            <p:nvPr/>
          </p:nvSpPr>
          <p:spPr>
            <a:xfrm>
              <a:off x="1370012" y="2955038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2114311" y="3369151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FFFF00"/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0" name="TextBox 30"/>
            <p:cNvSpPr txBox="1"/>
            <p:nvPr/>
          </p:nvSpPr>
          <p:spPr>
            <a:xfrm>
              <a:off x="1866895" y="2880233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9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3976450" y="3058787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2493" y="289072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3363506" y="2310750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2160244" y="2159595"/>
              <a:ext cx="259713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cxnSp>
          <p:nvCxnSpPr>
            <p:cNvPr id="15" name="Straight Connector 14"/>
            <p:cNvCxnSpPr>
              <a:cxnSpLocks noChangeShapeType="1"/>
              <a:stCxn id="26" idx="7"/>
              <a:endCxn id="27" idx="3"/>
            </p:cNvCxnSpPr>
            <p:nvPr/>
          </p:nvCxnSpPr>
          <p:spPr bwMode="auto">
            <a:xfrm flipV="1">
              <a:off x="3097759" y="2918633"/>
              <a:ext cx="730925" cy="598012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2897653" y="2760460"/>
              <a:ext cx="30136" cy="680995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8" idx="0"/>
              <a:endCxn id="27" idx="4"/>
            </p:cNvCxnSpPr>
            <p:nvPr/>
          </p:nvCxnSpPr>
          <p:spPr bwMode="auto">
            <a:xfrm flipH="1" flipV="1">
              <a:off x="3998654" y="2990568"/>
              <a:ext cx="1965" cy="43864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  <a:stCxn id="26" idx="2"/>
              <a:endCxn id="24" idx="6"/>
            </p:cNvCxnSpPr>
            <p:nvPr/>
          </p:nvCxnSpPr>
          <p:spPr bwMode="auto">
            <a:xfrm flipH="1">
              <a:off x="1892276" y="3698168"/>
              <a:ext cx="795139" cy="27310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  <a:stCxn id="26" idx="1"/>
              <a:endCxn id="23" idx="5"/>
            </p:cNvCxnSpPr>
            <p:nvPr/>
          </p:nvCxnSpPr>
          <p:spPr bwMode="auto">
            <a:xfrm flipH="1" flipV="1">
              <a:off x="1832937" y="2671075"/>
              <a:ext cx="924882" cy="84556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  <a:stCxn id="25" idx="6"/>
              <a:endCxn id="27" idx="2"/>
            </p:cNvCxnSpPr>
            <p:nvPr/>
          </p:nvCxnSpPr>
          <p:spPr bwMode="auto">
            <a:xfrm>
              <a:off x="3138027" y="2514858"/>
              <a:ext cx="620254" cy="23010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V="1">
              <a:off x="1651902" y="2743011"/>
              <a:ext cx="11064" cy="736864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1903340" y="2497409"/>
              <a:ext cx="753939" cy="17449"/>
            </a:xfrm>
            <a:prstGeom prst="line">
              <a:avLst/>
            </a:prstGeom>
            <a:noFill/>
            <a:ln w="5715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1422593" y="2251806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1411529" y="347987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2657280" y="2269255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2687415" y="3441455"/>
              <a:ext cx="480747" cy="5134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3758281" y="2499363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3760245" y="3429214"/>
              <a:ext cx="480747" cy="49120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9" name="TextBox 30"/>
            <p:cNvSpPr txBox="1"/>
            <p:nvPr/>
          </p:nvSpPr>
          <p:spPr>
            <a:xfrm>
              <a:off x="2507147" y="2845582"/>
              <a:ext cx="365362" cy="32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onsolas" pitchFamily="49" charset="0"/>
                  <a:cs typeface="Consolas" pitchFamily="49" charset="0"/>
                </a:rPr>
                <a:t>20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7" idx="6"/>
              <a:endCxn id="36" idx="2"/>
            </p:cNvCxnSpPr>
            <p:nvPr/>
          </p:nvCxnSpPr>
          <p:spPr bwMode="auto">
            <a:xfrm>
              <a:off x="2470444" y="1753073"/>
              <a:ext cx="1031513" cy="6294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837538" y="144313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2" name="Straight Arrow Connector 31"/>
            <p:cNvCxnSpPr>
              <a:cxnSpLocks noChangeShapeType="1"/>
              <a:stCxn id="37" idx="7"/>
              <a:endCxn id="38" idx="3"/>
            </p:cNvCxnSpPr>
            <p:nvPr/>
          </p:nvCxnSpPr>
          <p:spPr bwMode="auto">
            <a:xfrm flipV="1">
              <a:off x="2398563" y="1006470"/>
              <a:ext cx="470511" cy="57591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36" idx="1"/>
              <a:endCxn id="38" idx="5"/>
            </p:cNvCxnSpPr>
            <p:nvPr/>
          </p:nvCxnSpPr>
          <p:spPr bwMode="auto">
            <a:xfrm flipH="1" flipV="1">
              <a:off x="3234840" y="1006471"/>
              <a:ext cx="342870" cy="6388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2389848" y="95549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5638" y="103046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501958" y="157463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979612" y="1511686"/>
              <a:ext cx="490832" cy="4827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93322" y="594400"/>
              <a:ext cx="517270" cy="4827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24" y="1240005"/>
            <a:ext cx="5036888" cy="25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4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6126" y="1143000"/>
            <a:ext cx="7920686" cy="3426002"/>
            <a:chOff x="3229044" y="1663147"/>
            <a:chExt cx="5734850" cy="24934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9044" y="1663147"/>
              <a:ext cx="5730737" cy="2493480"/>
            </a:xfrm>
            <a:prstGeom prst="roundRect">
              <a:avLst>
                <a:gd name="adj" fmla="val 1889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44" y="1663147"/>
              <a:ext cx="5734850" cy="2493480"/>
            </a:xfrm>
            <a:prstGeom prst="roundRect">
              <a:avLst>
                <a:gd name="adj" fmla="val 1927"/>
              </a:avLst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0448"/>
            <a:ext cx="10363200" cy="820600"/>
          </a:xfrm>
        </p:spPr>
        <p:txBody>
          <a:bodyPr/>
          <a:lstStyle/>
          <a:p>
            <a:r>
              <a:rPr lang="en-US" noProof="1"/>
              <a:t>Dijkstra's Algorithm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/>
              <a:t>Shortest Paths in Graph</a:t>
            </a:r>
          </a:p>
        </p:txBody>
      </p:sp>
    </p:spTree>
    <p:extLst>
      <p:ext uri="{BB962C8B-B14F-4D97-AF65-F5344CB8AC3E}">
        <p14:creationId xmlns:p14="http://schemas.microsoft.com/office/powerpoint/2010/main" val="1284413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Dijkstra's algorithm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finds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noProof="1"/>
              <a:t>from given vertex to all other vertices in a directed / undirected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First described by </a:t>
            </a:r>
            <a:r>
              <a:rPr lang="en-US" dirty="0">
                <a:hlinkClick r:id="rId3"/>
              </a:rPr>
              <a:t>Edsger W. Dijkstra</a:t>
            </a:r>
            <a:r>
              <a:rPr lang="en-US" dirty="0"/>
              <a:t> in 1956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Weights on edges are non-negative</a:t>
            </a:r>
          </a:p>
          <a:p>
            <a:pPr lvl="1"/>
            <a:r>
              <a:rPr lang="en-US" dirty="0"/>
              <a:t>Edges can be directed or not</a:t>
            </a:r>
          </a:p>
          <a:p>
            <a:pPr lvl="1"/>
            <a:r>
              <a:rPr lang="en-US" dirty="0"/>
              <a:t>Weights do not have to be distances</a:t>
            </a:r>
          </a:p>
          <a:p>
            <a:pPr lvl="1"/>
            <a:r>
              <a:rPr lang="en-US" dirty="0"/>
              <a:t>Shortest path is not necessarily unique</a:t>
            </a:r>
          </a:p>
          <a:p>
            <a:pPr lvl="1"/>
            <a:r>
              <a:rPr lang="en-US" dirty="0"/>
              <a:t>Not all edges need to be reachable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</a:t>
            </a:r>
          </a:p>
        </p:txBody>
      </p:sp>
      <p:pic>
        <p:nvPicPr>
          <p:cNvPr id="1026" name="Picture 2" descr="http://i.stack.imgur.com/90Qw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85" y="3905591"/>
            <a:ext cx="3749040" cy="2343150"/>
          </a:xfrm>
          <a:prstGeom prst="roundRect">
            <a:avLst>
              <a:gd name="adj" fmla="val 26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77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unweighted graphs</a:t>
            </a:r>
            <a:r>
              <a:rPr lang="en-US" dirty="0"/>
              <a:t> finding the shortest path can be done </a:t>
            </a:r>
            <a:r>
              <a:rPr lang="en-US"/>
              <a:t>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/>
              <a:t> </a:t>
            </a:r>
            <a:r>
              <a:rPr lang="en-US" dirty="0"/>
              <a:t>(all edges have the </a:t>
            </a:r>
            <a:r>
              <a:rPr lang="en-US"/>
              <a:t>same weight):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in Unweighted Graph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77619" y="2541896"/>
            <a:ext cx="7030409" cy="3734348"/>
            <a:chOff x="2513012" y="2514051"/>
            <a:chExt cx="7030409" cy="3734348"/>
          </a:xfrm>
        </p:grpSpPr>
        <p:cxnSp>
          <p:nvCxnSpPr>
            <p:cNvPr id="9" name="Straight Arrow Connector 8"/>
            <p:cNvCxnSpPr>
              <a:cxnSpLocks noChangeShapeType="1"/>
              <a:stCxn id="8" idx="2"/>
              <a:endCxn id="7" idx="6"/>
            </p:cNvCxnSpPr>
            <p:nvPr/>
          </p:nvCxnSpPr>
          <p:spPr bwMode="auto">
            <a:xfrm flipV="1">
              <a:off x="4817002" y="4569232"/>
              <a:ext cx="793300" cy="1033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3795624" y="4902827"/>
              <a:ext cx="451165" cy="6751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5" idx="5"/>
              <a:endCxn id="13" idx="1"/>
            </p:cNvCxnSpPr>
            <p:nvPr/>
          </p:nvCxnSpPr>
          <p:spPr bwMode="auto">
            <a:xfrm flipH="1">
              <a:off x="6336581" y="4795118"/>
              <a:ext cx="920836" cy="8975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12" idx="5"/>
              <a:endCxn id="7" idx="0"/>
            </p:cNvCxnSpPr>
            <p:nvPr/>
          </p:nvCxnSpPr>
          <p:spPr bwMode="auto">
            <a:xfrm flipH="1">
              <a:off x="5962470" y="3363097"/>
              <a:ext cx="250183" cy="8805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15" idx="7"/>
              <a:endCxn id="12" idx="3"/>
            </p:cNvCxnSpPr>
            <p:nvPr/>
          </p:nvCxnSpPr>
          <p:spPr bwMode="auto">
            <a:xfrm flipH="1" flipV="1">
              <a:off x="6685033" y="3363097"/>
              <a:ext cx="572384" cy="9716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19" idx="2"/>
              <a:endCxn id="8" idx="6"/>
            </p:cNvCxnSpPr>
            <p:nvPr/>
          </p:nvCxnSpPr>
          <p:spPr bwMode="auto">
            <a:xfrm>
              <a:off x="3309395" y="4360529"/>
              <a:ext cx="839561" cy="3120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 rot="10800000" flipV="1">
              <a:off x="2605059" y="403497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0" name="Straight Arrow Connector 19"/>
            <p:cNvCxnSpPr>
              <a:cxnSpLocks noChangeShapeType="1"/>
              <a:stCxn id="21" idx="4"/>
              <a:endCxn id="8" idx="0"/>
            </p:cNvCxnSpPr>
            <p:nvPr/>
          </p:nvCxnSpPr>
          <p:spPr bwMode="auto">
            <a:xfrm flipH="1">
              <a:off x="4482979" y="3593113"/>
              <a:ext cx="23012" cy="7539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21" idx="2"/>
              <a:endCxn id="12" idx="6"/>
            </p:cNvCxnSpPr>
            <p:nvPr/>
          </p:nvCxnSpPr>
          <p:spPr bwMode="auto">
            <a:xfrm flipV="1">
              <a:off x="4858159" y="3132893"/>
              <a:ext cx="1256661" cy="1346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8" idx="3"/>
              <a:endCxn id="13" idx="7"/>
            </p:cNvCxnSpPr>
            <p:nvPr/>
          </p:nvCxnSpPr>
          <p:spPr bwMode="auto">
            <a:xfrm>
              <a:off x="4719169" y="4902826"/>
              <a:ext cx="1119372" cy="7898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7" idx="2"/>
              <a:endCxn id="15" idx="6"/>
            </p:cNvCxnSpPr>
            <p:nvPr/>
          </p:nvCxnSpPr>
          <p:spPr bwMode="auto">
            <a:xfrm flipV="1">
              <a:off x="6314638" y="4564914"/>
              <a:ext cx="839631" cy="43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Arrow Connector 37"/>
            <p:cNvCxnSpPr>
              <a:cxnSpLocks noChangeShapeType="1"/>
              <a:stCxn id="39" idx="5"/>
              <a:endCxn id="37" idx="1"/>
            </p:cNvCxnSpPr>
            <p:nvPr/>
          </p:nvCxnSpPr>
          <p:spPr bwMode="auto">
            <a:xfrm flipH="1">
              <a:off x="8365057" y="5040947"/>
              <a:ext cx="577176" cy="5119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15" idx="4"/>
              <a:endCxn id="37" idx="7"/>
            </p:cNvCxnSpPr>
            <p:nvPr/>
          </p:nvCxnSpPr>
          <p:spPr bwMode="auto">
            <a:xfrm>
              <a:off x="7506437" y="4890472"/>
              <a:ext cx="360580" cy="662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47" idx="6"/>
              <a:endCxn id="12" idx="2"/>
            </p:cNvCxnSpPr>
            <p:nvPr/>
          </p:nvCxnSpPr>
          <p:spPr bwMode="auto">
            <a:xfrm flipH="1" flipV="1">
              <a:off x="6782866" y="3132893"/>
              <a:ext cx="1381861" cy="21262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  <a:stCxn id="47" idx="3"/>
              <a:endCxn id="39" idx="0"/>
            </p:cNvCxnSpPr>
            <p:nvPr/>
          </p:nvCxnSpPr>
          <p:spPr bwMode="auto">
            <a:xfrm>
              <a:off x="8765915" y="3575725"/>
              <a:ext cx="425338" cy="9094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Arrow Connector 61"/>
            <p:cNvCxnSpPr>
              <a:cxnSpLocks noChangeShapeType="1"/>
              <a:stCxn id="21" idx="6"/>
              <a:endCxn id="19" idx="1"/>
            </p:cNvCxnSpPr>
            <p:nvPr/>
          </p:nvCxnSpPr>
          <p:spPr bwMode="auto">
            <a:xfrm flipH="1">
              <a:off x="3206247" y="3267555"/>
              <a:ext cx="947576" cy="86276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47" idx="5"/>
              <a:endCxn id="15" idx="1"/>
            </p:cNvCxnSpPr>
            <p:nvPr/>
          </p:nvCxnSpPr>
          <p:spPr bwMode="auto">
            <a:xfrm flipH="1">
              <a:off x="7755457" y="3575725"/>
              <a:ext cx="512418" cy="7589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2513012" y="3569333"/>
              <a:ext cx="782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74063" y="25140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112546" y="39180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09621" y="2604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64463" y="504367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59187" y="39051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742954" y="51793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985664" y="269377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881551" y="408249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414951" y="548585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80015" y="425513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rot="10800000" flipV="1">
              <a:off x="8839085" y="4485184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rot="10800000" flipV="1">
              <a:off x="7763869" y="545751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2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 rot="10800000" flipV="1">
              <a:off x="5610302" y="424367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6114820" y="2807334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5735393" y="55972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rot="10800000" flipV="1">
              <a:off x="7154269" y="4239355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 rot="10800000" flipV="1">
              <a:off x="8164727" y="301996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4148956" y="434706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3194435" y="5482628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4153823" y="2941996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462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weighted graphs</a:t>
            </a:r>
          </a:p>
          <a:p>
            <a:pPr lvl="1"/>
            <a:r>
              <a:rPr lang="en-US" dirty="0"/>
              <a:t>Break the edges into sub-vertices and use BFS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* Too much memory usage even for smaller graphs!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Shortest </a:t>
            </a:r>
            <a:r>
              <a:rPr lang="en-US" dirty="0"/>
              <a:t>Paths with BFS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055812" y="2667000"/>
            <a:ext cx="2362200" cy="3048000"/>
            <a:chOff x="1598612" y="2362200"/>
            <a:chExt cx="2362200" cy="3048000"/>
          </a:xfrm>
        </p:grpSpPr>
        <p:cxnSp>
          <p:nvCxnSpPr>
            <p:cNvPr id="7" name="Straight Arrow Connector 6"/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 flipH="1">
              <a:off x="2282249" y="5084642"/>
              <a:ext cx="974227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3256476" y="47590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12" idx="4"/>
              <a:endCxn id="11" idx="0"/>
            </p:cNvCxnSpPr>
            <p:nvPr/>
          </p:nvCxnSpPr>
          <p:spPr bwMode="auto">
            <a:xfrm flipH="1">
              <a:off x="1948226" y="3013317"/>
              <a:ext cx="2554" cy="17457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2" idx="3"/>
              <a:endCxn id="8" idx="7"/>
            </p:cNvCxnSpPr>
            <p:nvPr/>
          </p:nvCxnSpPr>
          <p:spPr bwMode="auto">
            <a:xfrm>
              <a:off x="2199800" y="2917963"/>
              <a:ext cx="1159824" cy="1936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10800000" flipV="1">
              <a:off x="1614203" y="47590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1598612" y="23622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12260" y="380431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8760" y="3491552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53030" y="4674513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2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4692776" y="3948747"/>
            <a:ext cx="50884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0" name="Group 139"/>
          <p:cNvGrpSpPr/>
          <p:nvPr/>
        </p:nvGrpSpPr>
        <p:grpSpPr>
          <a:xfrm>
            <a:off x="5993987" y="2667000"/>
            <a:ext cx="2538825" cy="3048000"/>
            <a:chOff x="5993987" y="2667000"/>
            <a:chExt cx="2538825" cy="3048000"/>
          </a:xfrm>
        </p:grpSpPr>
        <p:cxnSp>
          <p:nvCxnSpPr>
            <p:cNvPr id="82" name="Straight Arrow Connector 81"/>
            <p:cNvCxnSpPr>
              <a:cxnSpLocks noChangeShapeType="1"/>
              <a:stCxn id="100" idx="6"/>
              <a:endCxn id="86" idx="2"/>
            </p:cNvCxnSpPr>
            <p:nvPr/>
          </p:nvCxnSpPr>
          <p:spPr bwMode="auto">
            <a:xfrm flipH="1">
              <a:off x="6677624" y="5389441"/>
              <a:ext cx="440936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 rot="10800000" flipV="1">
              <a:off x="7828476" y="5063883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91" idx="4"/>
              <a:endCxn id="86" idx="0"/>
            </p:cNvCxnSpPr>
            <p:nvPr/>
          </p:nvCxnSpPr>
          <p:spPr bwMode="auto">
            <a:xfrm>
              <a:off x="6343599" y="4708818"/>
              <a:ext cx="2" cy="35506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85" name="Straight Arrow Connector 84"/>
            <p:cNvCxnSpPr>
              <a:cxnSpLocks noChangeShapeType="1"/>
              <a:stCxn id="87" idx="3"/>
              <a:endCxn id="107" idx="7"/>
            </p:cNvCxnSpPr>
            <p:nvPr/>
          </p:nvCxnSpPr>
          <p:spPr bwMode="auto">
            <a:xfrm>
              <a:off x="6595175" y="3222763"/>
              <a:ext cx="144747" cy="1968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rot="10800000" flipV="1">
              <a:off x="6009578" y="5063883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rot="10800000" flipV="1">
              <a:off x="5993987" y="2667000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rot="10800000" flipV="1">
              <a:off x="6188810" y="4404498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 rot="10800000" flipV="1">
              <a:off x="6190183" y="3709255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4" name="Straight Arrow Connector 93"/>
            <p:cNvCxnSpPr>
              <a:cxnSpLocks noChangeShapeType="1"/>
              <a:stCxn id="92" idx="4"/>
              <a:endCxn id="91" idx="0"/>
            </p:cNvCxnSpPr>
            <p:nvPr/>
          </p:nvCxnSpPr>
          <p:spPr bwMode="auto">
            <a:xfrm flipH="1">
              <a:off x="6343599" y="4013575"/>
              <a:ext cx="1373" cy="39092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97" name="Straight Arrow Connector 96"/>
            <p:cNvCxnSpPr>
              <a:cxnSpLocks noChangeShapeType="1"/>
              <a:stCxn id="87" idx="4"/>
              <a:endCxn id="92" idx="0"/>
            </p:cNvCxnSpPr>
            <p:nvPr/>
          </p:nvCxnSpPr>
          <p:spPr bwMode="auto">
            <a:xfrm flipH="1">
              <a:off x="6344972" y="3318117"/>
              <a:ext cx="1183" cy="3911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0" name="Oval 99"/>
            <p:cNvSpPr>
              <a:spLocks noChangeArrowheads="1"/>
            </p:cNvSpPr>
            <p:nvPr/>
          </p:nvSpPr>
          <p:spPr bwMode="auto">
            <a:xfrm rot="10800000" flipV="1">
              <a:off x="7118560" y="5237281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3" name="Straight Arrow Connector 102"/>
            <p:cNvCxnSpPr>
              <a:cxnSpLocks noChangeShapeType="1"/>
              <a:stCxn id="83" idx="6"/>
              <a:endCxn id="100" idx="2"/>
            </p:cNvCxnSpPr>
            <p:nvPr/>
          </p:nvCxnSpPr>
          <p:spPr bwMode="auto">
            <a:xfrm flipH="1" flipV="1">
              <a:off x="7428139" y="5389441"/>
              <a:ext cx="400337" cy="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rot="10800000" flipV="1">
              <a:off x="6694585" y="3375084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rot="10800000" flipV="1">
              <a:off x="7056008" y="37927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rot="10800000" flipV="1">
              <a:off x="7409712" y="420385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2" name="Straight Arrow Connector 111"/>
            <p:cNvCxnSpPr>
              <a:cxnSpLocks noChangeShapeType="1"/>
              <a:stCxn id="108" idx="7"/>
              <a:endCxn id="107" idx="3"/>
            </p:cNvCxnSpPr>
            <p:nvPr/>
          </p:nvCxnSpPr>
          <p:spPr bwMode="auto">
            <a:xfrm flipH="1" flipV="1">
              <a:off x="6958827" y="3634837"/>
              <a:ext cx="142518" cy="20244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10" idx="3"/>
              <a:endCxn id="83" idx="0"/>
            </p:cNvCxnSpPr>
            <p:nvPr/>
          </p:nvCxnSpPr>
          <p:spPr bwMode="auto">
            <a:xfrm>
              <a:off x="8027658" y="4862666"/>
              <a:ext cx="152986" cy="20121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09" idx="3"/>
              <a:endCxn id="110" idx="7"/>
            </p:cNvCxnSpPr>
            <p:nvPr/>
          </p:nvCxnSpPr>
          <p:spPr bwMode="auto">
            <a:xfrm>
              <a:off x="7673954" y="4463606"/>
              <a:ext cx="134799" cy="1838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29" name="Straight Arrow Connector 128"/>
            <p:cNvCxnSpPr>
              <a:cxnSpLocks noChangeShapeType="1"/>
              <a:stCxn id="108" idx="3"/>
              <a:endCxn id="109" idx="7"/>
            </p:cNvCxnSpPr>
            <p:nvPr/>
          </p:nvCxnSpPr>
          <p:spPr bwMode="auto">
            <a:xfrm>
              <a:off x="7320250" y="4052466"/>
              <a:ext cx="134799" cy="1959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 rot="10800000" flipV="1">
              <a:off x="7763416" y="4602913"/>
              <a:ext cx="309579" cy="304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216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Dijskstra's algorithm</a:t>
            </a:r>
            <a:r>
              <a:rPr lang="en-US" sz="3200" dirty="0"/>
              <a:t> is similar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BFS </a:t>
            </a:r>
            <a:r>
              <a:rPr lang="en-US" sz="3200" dirty="0"/>
              <a:t>and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Prim's algorithms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Use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  <a:r>
              <a:rPr lang="en-US" sz="3200" dirty="0"/>
              <a:t> instead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Keep the shortest distances so far</a:t>
            </a:r>
          </a:p>
          <a:p>
            <a:pPr>
              <a:lnSpc>
                <a:spcPct val="95000"/>
              </a:lnSpc>
            </a:pPr>
            <a:r>
              <a:rPr lang="en-US" sz="3200" dirty="0"/>
              <a:t>Steps in </a:t>
            </a:r>
            <a:r>
              <a:rPr lang="en-US" sz="3200" noProof="1"/>
              <a:t>Dijkstra's</a:t>
            </a:r>
            <a:r>
              <a:rPr lang="en-US" sz="3200" dirty="0"/>
              <a:t> algorithm: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233108" y="3989696"/>
            <a:ext cx="2243522" cy="2251318"/>
            <a:chOff x="8928308" y="3352799"/>
            <a:chExt cx="2243522" cy="2251318"/>
          </a:xfrm>
        </p:grpSpPr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9725064" y="4689717"/>
              <a:ext cx="775300" cy="4509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rot="10800000" flipV="1">
              <a:off x="10467494" y="4225682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13" idx="4"/>
              <a:endCxn id="12" idx="0"/>
            </p:cNvCxnSpPr>
            <p:nvPr/>
          </p:nvCxnSpPr>
          <p:spPr bwMode="auto">
            <a:xfrm flipH="1">
              <a:off x="9400235" y="4003916"/>
              <a:ext cx="75809" cy="94908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13" idx="3"/>
            </p:cNvCxnSpPr>
            <p:nvPr/>
          </p:nvCxnSpPr>
          <p:spPr bwMode="auto">
            <a:xfrm>
              <a:off x="9725064" y="3908562"/>
              <a:ext cx="775300" cy="47009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10800000" flipV="1">
              <a:off x="9066212" y="4953000"/>
              <a:ext cx="66804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9123876" y="3352799"/>
              <a:ext cx="704336" cy="65111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</a:t>
              </a:r>
              <a:endPara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28308" y="424518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30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84108" y="373281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15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56812" y="4912055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10</a:t>
              </a: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7069092" y="2411104"/>
          <a:ext cx="1853564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1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9779308" y="2411104"/>
          <a:ext cx="1855151" cy="91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d[</a:t>
                      </a:r>
                      <a:r>
                        <a:rPr lang="en-US" i="1" dirty="0"/>
                        <a:t>v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Right Arrow 28"/>
          <p:cNvSpPr/>
          <p:nvPr/>
        </p:nvSpPr>
        <p:spPr>
          <a:xfrm>
            <a:off x="9130353" y="2697846"/>
            <a:ext cx="476434" cy="340916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08012" y="3630304"/>
            <a:ext cx="7996612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600" dirty="0">
                <a:cs typeface="Consolas" panose="020B0609020204030204" pitchFamily="49" charset="0"/>
              </a:rPr>
              <a:t>Initially calculate all direct distances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d[]</a:t>
            </a:r>
            <a:r>
              <a:rPr lang="en-US" sz="2600" dirty="0">
                <a:cs typeface="Consolas" panose="020B0609020204030204" pitchFamily="49" charset="0"/>
              </a:rPr>
              <a:t> from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  <a:endParaRPr lang="en-US" sz="2600" i="1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sz="2600" dirty="0">
                <a:cs typeface="Consolas" panose="020B0609020204030204" pitchFamily="49" charset="0"/>
              </a:rPr>
              <a:t>Enqueue that start node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</a:t>
            </a:r>
          </a:p>
          <a:p>
            <a:r>
              <a:rPr lang="en-US" sz="2600" dirty="0">
                <a:cs typeface="Consolas" panose="020B0609020204030204" pitchFamily="49" charset="0"/>
              </a:rPr>
              <a:t>While (queue not empty)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Dequeue the nearest vertex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Enqueue all unvisited child nodes of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</a:p>
          <a:p>
            <a:r>
              <a:rPr lang="en-US" sz="2600" dirty="0">
                <a:cs typeface="Consolas" panose="020B0609020204030204" pitchFamily="49" charset="0"/>
              </a:rPr>
              <a:t>    For each edge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{B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A}</a:t>
            </a:r>
            <a:r>
              <a:rPr lang="en-US" sz="2600" dirty="0">
                <a:cs typeface="Consolas" panose="020B0609020204030204" pitchFamily="49" charset="0"/>
              </a:rPr>
              <a:t>, improve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d[A]</a:t>
            </a:r>
            <a:r>
              <a:rPr lang="en-US" sz="2600" dirty="0">
                <a:cs typeface="Consolas" panose="020B0609020204030204" pitchFamily="49" charset="0"/>
              </a:rPr>
              <a:t> through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B</a:t>
            </a:r>
            <a:r>
              <a:rPr lang="en-US" sz="2600" dirty="0">
                <a:cs typeface="Consolas" panose="020B0609020204030204" pitchFamily="49" charset="0"/>
              </a:rPr>
              <a:t>: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       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 </a:t>
            </a:r>
            <a:r>
              <a:rPr lang="en-US" sz="2600" dirty="0">
                <a:cs typeface="Consolas" panose="020B0609020204030204" pitchFamily="49" charset="0"/>
              </a:rPr>
              <a:t>= min(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</a:t>
            </a:r>
            <a:r>
              <a:rPr lang="en-US" sz="2600" dirty="0">
                <a:cs typeface="Consolas" panose="020B0609020204030204" pitchFamily="49" charset="0"/>
              </a:rPr>
              <a:t>,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d[S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B]</a:t>
            </a:r>
            <a:r>
              <a:rPr lang="en-US" sz="2600" dirty="0">
                <a:cs typeface="Consolas" panose="020B0609020204030204" pitchFamily="49" charset="0"/>
              </a:rPr>
              <a:t> +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weight[B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A]</a:t>
            </a:r>
            <a:r>
              <a:rPr lang="en-US" sz="2600" dirty="0">
                <a:cs typeface="Consolas" panose="020B0609020204030204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tree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Subgraph without cycles (tree)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Connects all vertices together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All connected graphs have a</a:t>
            </a:r>
            <a:br>
              <a:rPr lang="en-US" dirty="0"/>
            </a:br>
            <a:r>
              <a:rPr lang="en-US" dirty="0"/>
              <a:t>spanning tree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All undirected graphs have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spanning forest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Spanning </a:t>
            </a:r>
            <a:r>
              <a:rPr lang="en-US" dirty="0"/>
              <a:t>Tree</a:t>
            </a:r>
          </a:p>
        </p:txBody>
      </p:sp>
      <p:cxnSp>
        <p:nvCxnSpPr>
          <p:cNvPr id="11" name="Straight Arrow Connector 10"/>
          <p:cNvCxnSpPr>
            <a:cxnSpLocks noChangeShapeType="1"/>
            <a:stCxn id="7" idx="7"/>
            <a:endCxn id="8" idx="3"/>
          </p:cNvCxnSpPr>
          <p:nvPr/>
        </p:nvCxnSpPr>
        <p:spPr bwMode="auto">
          <a:xfrm flipV="1">
            <a:off x="9708005" y="3092783"/>
            <a:ext cx="693986" cy="46858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2" name="Straight Arrow Connector 11"/>
          <p:cNvCxnSpPr>
            <a:cxnSpLocks noChangeShapeType="1"/>
            <a:stCxn id="9" idx="6"/>
            <a:endCxn id="8" idx="1"/>
          </p:cNvCxnSpPr>
          <p:nvPr/>
        </p:nvCxnSpPr>
        <p:spPr bwMode="auto">
          <a:xfrm>
            <a:off x="9562007" y="2411628"/>
            <a:ext cx="839984" cy="28796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3" name="Straight Arrow Connector 12"/>
          <p:cNvCxnSpPr>
            <a:cxnSpLocks noChangeShapeType="1"/>
            <a:stCxn id="7" idx="0"/>
            <a:endCxn id="9" idx="4"/>
          </p:cNvCxnSpPr>
          <p:nvPr/>
        </p:nvCxnSpPr>
        <p:spPr bwMode="auto">
          <a:xfrm flipH="1" flipV="1">
            <a:off x="9267840" y="2689655"/>
            <a:ext cx="242874" cy="79027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4" name="Straight Arrow Connector 13"/>
          <p:cNvCxnSpPr>
            <a:cxnSpLocks noChangeShapeType="1"/>
            <a:stCxn id="10" idx="6"/>
            <a:endCxn id="7" idx="2"/>
          </p:cNvCxnSpPr>
          <p:nvPr/>
        </p:nvCxnSpPr>
        <p:spPr bwMode="auto">
          <a:xfrm>
            <a:off x="8557076" y="3710863"/>
            <a:ext cx="674627" cy="4709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5" name="Straight Arrow Connector 14"/>
          <p:cNvCxnSpPr>
            <a:cxnSpLocks noChangeShapeType="1"/>
            <a:stCxn id="9" idx="3"/>
            <a:endCxn id="10" idx="7"/>
          </p:cNvCxnSpPr>
          <p:nvPr/>
        </p:nvCxnSpPr>
        <p:spPr bwMode="auto">
          <a:xfrm flipH="1">
            <a:off x="8475356" y="2608223"/>
            <a:ext cx="584477" cy="9060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17" name="Straight Arrow Connector 16"/>
          <p:cNvCxnSpPr>
            <a:cxnSpLocks noChangeShapeType="1"/>
            <a:stCxn id="16" idx="6"/>
            <a:endCxn id="9" idx="2"/>
          </p:cNvCxnSpPr>
          <p:nvPr/>
        </p:nvCxnSpPr>
        <p:spPr bwMode="auto">
          <a:xfrm flipV="1">
            <a:off x="7728984" y="2411628"/>
            <a:ext cx="1244689" cy="39955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18" name="Straight Arrow Connector 17"/>
          <p:cNvCxnSpPr>
            <a:cxnSpLocks noChangeShapeType="1"/>
            <a:stCxn id="10" idx="1"/>
            <a:endCxn id="16" idx="5"/>
          </p:cNvCxnSpPr>
          <p:nvPr/>
        </p:nvCxnSpPr>
        <p:spPr bwMode="auto">
          <a:xfrm flipH="1" flipV="1">
            <a:off x="7642824" y="2648178"/>
            <a:ext cx="437951" cy="86608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7" idx="5"/>
            <a:endCxn id="21" idx="1"/>
          </p:cNvCxnSpPr>
          <p:nvPr/>
        </p:nvCxnSpPr>
        <p:spPr bwMode="auto">
          <a:xfrm>
            <a:off x="9708005" y="3954557"/>
            <a:ext cx="822135" cy="465244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3" name="Straight Arrow Connector 22"/>
          <p:cNvCxnSpPr>
            <a:cxnSpLocks noChangeShapeType="1"/>
            <a:stCxn id="20" idx="2"/>
            <a:endCxn id="19" idx="6"/>
          </p:cNvCxnSpPr>
          <p:nvPr/>
        </p:nvCxnSpPr>
        <p:spPr bwMode="auto">
          <a:xfrm flipH="1" flipV="1">
            <a:off x="7876374" y="4755223"/>
            <a:ext cx="1046006" cy="186582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4" name="Straight Arrow Connector 23"/>
          <p:cNvCxnSpPr>
            <a:cxnSpLocks noChangeShapeType="1"/>
            <a:stCxn id="10" idx="3"/>
            <a:endCxn id="19" idx="7"/>
          </p:cNvCxnSpPr>
          <p:nvPr/>
        </p:nvCxnSpPr>
        <p:spPr bwMode="auto">
          <a:xfrm flipH="1">
            <a:off x="7790214" y="3907458"/>
            <a:ext cx="290561" cy="651169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cxnSp>
        <p:nvCxnSpPr>
          <p:cNvPr id="25" name="Straight Arrow Connector 24"/>
          <p:cNvCxnSpPr>
            <a:cxnSpLocks noChangeShapeType="1"/>
            <a:stCxn id="20" idx="0"/>
            <a:endCxn id="7" idx="4"/>
          </p:cNvCxnSpPr>
          <p:nvPr/>
        </p:nvCxnSpPr>
        <p:spPr bwMode="auto">
          <a:xfrm flipV="1">
            <a:off x="9216547" y="4035989"/>
            <a:ext cx="294167" cy="627788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9231703" y="3479934"/>
            <a:ext cx="558022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0311191" y="2618161"/>
            <a:ext cx="620024" cy="55605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973673" y="2133600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999055" y="3432835"/>
            <a:ext cx="558021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7288040" y="447719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8922380" y="4663777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0443980" y="433836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26" idx="0"/>
            <a:endCxn id="16" idx="3"/>
          </p:cNvCxnSpPr>
          <p:nvPr/>
        </p:nvCxnSpPr>
        <p:spPr bwMode="auto">
          <a:xfrm flipV="1">
            <a:off x="6845779" y="2648178"/>
            <a:ext cx="381031" cy="764051"/>
          </a:xfrm>
          <a:prstGeom prst="straightConnector1">
            <a:avLst/>
          </a:prstGeom>
          <a:noFill/>
          <a:ln w="76200" algn="ctr">
            <a:solidFill>
              <a:srgbClr val="FFFF00"/>
            </a:solidFill>
            <a:round/>
            <a:headEnd/>
            <a:tailEnd type="none" w="med" len="med"/>
          </a:ln>
          <a:effectLst/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140650" y="2173555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551612" y="3412229"/>
            <a:ext cx="588334" cy="556055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6" name="Straight Arrow Connector 35"/>
          <p:cNvCxnSpPr>
            <a:cxnSpLocks noChangeShapeType="1"/>
            <a:stCxn id="21" idx="0"/>
            <a:endCxn id="8" idx="4"/>
          </p:cNvCxnSpPr>
          <p:nvPr/>
        </p:nvCxnSpPr>
        <p:spPr bwMode="auto">
          <a:xfrm flipH="1" flipV="1">
            <a:off x="10621203" y="3174215"/>
            <a:ext cx="116944" cy="116415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8" name="Straight Arrow Connector 57"/>
          <p:cNvCxnSpPr>
            <a:cxnSpLocks noChangeShapeType="1"/>
            <a:stCxn id="21" idx="2"/>
            <a:endCxn id="20" idx="6"/>
          </p:cNvCxnSpPr>
          <p:nvPr/>
        </p:nvCxnSpPr>
        <p:spPr bwMode="auto">
          <a:xfrm flipH="1">
            <a:off x="9510714" y="4616397"/>
            <a:ext cx="933266" cy="3254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2" name="Straight Arrow Connector 71"/>
          <p:cNvCxnSpPr>
            <a:cxnSpLocks noChangeShapeType="1"/>
            <a:stCxn id="26" idx="4"/>
            <a:endCxn id="19" idx="1"/>
          </p:cNvCxnSpPr>
          <p:nvPr/>
        </p:nvCxnSpPr>
        <p:spPr bwMode="auto">
          <a:xfrm>
            <a:off x="6845779" y="3968284"/>
            <a:ext cx="528421" cy="59034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6304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Initialize all distances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d[] </a:t>
            </a:r>
            <a:r>
              <a:rPr lang="en-US" sz="3000" dirty="0"/>
              <a:t>from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dirty="0"/>
              <a:t>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…n-1]</a:t>
            </a:r>
            <a:r>
              <a:rPr lang="en-US" sz="3000" dirty="0"/>
              <a:t>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∞</a:t>
            </a:r>
            <a:r>
              <a:rPr lang="en-US" sz="3000" dirty="0"/>
              <a:t>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d[s]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Enqueue the start node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/>
              <a:t>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 Algorithm: Step #1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2197322" y="4095690"/>
            <a:ext cx="7763703" cy="2355061"/>
            <a:chOff x="2513690" y="3996558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7024137" y="4647332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6175399" y="4298337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6089239" y="4494932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420180" y="5212737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338460" y="4494932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5" idx="6"/>
              <a:endCxn id="19" idx="2"/>
            </p:cNvCxnSpPr>
            <p:nvPr/>
          </p:nvCxnSpPr>
          <p:spPr bwMode="auto">
            <a:xfrm flipV="1">
              <a:off x="4280752" y="4298337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5" idx="5"/>
            </p:cNvCxnSpPr>
            <p:nvPr/>
          </p:nvCxnSpPr>
          <p:spPr bwMode="auto">
            <a:xfrm flipH="1" flipV="1">
              <a:off x="4194592" y="4647332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3" idx="1"/>
            </p:cNvCxnSpPr>
            <p:nvPr/>
          </p:nvCxnSpPr>
          <p:spPr bwMode="auto">
            <a:xfrm>
              <a:off x="7024137" y="5431987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 flipV="1">
              <a:off x="4505780" y="6046296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4419620" y="5409332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flipV="1">
              <a:off x="6255147" y="5431987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505288" y="4957364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633565" y="41727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587065" y="40203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862159" y="4934709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917446" y="57682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752973" y="57955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596756" y="571936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6" idx="7"/>
              <a:endCxn id="25" idx="3"/>
            </p:cNvCxnSpPr>
            <p:nvPr/>
          </p:nvCxnSpPr>
          <p:spPr bwMode="auto">
            <a:xfrm flipV="1">
              <a:off x="3351284" y="4647332"/>
              <a:ext cx="427294" cy="41524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3692418" y="417270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849110" y="498114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3" idx="0"/>
              <a:endCxn id="18" idx="4"/>
            </p:cNvCxnSpPr>
            <p:nvPr/>
          </p:nvCxnSpPr>
          <p:spPr bwMode="auto">
            <a:xfrm flipV="1">
              <a:off x="7890923" y="4728764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>
              <a:off x="6341307" y="5997392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6" idx="5"/>
              <a:endCxn id="21" idx="1"/>
            </p:cNvCxnSpPr>
            <p:nvPr/>
          </p:nvCxnSpPr>
          <p:spPr bwMode="auto">
            <a:xfrm>
              <a:off x="3351284" y="5455771"/>
              <a:ext cx="652322" cy="3939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195932" y="449789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29613" y="52919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05173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45335" y="450835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94211" y="48832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8025" y="399655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870" y="45219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16281" y="503121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50225" y="52638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5598" y="56841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34191" y="568723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27475" y="5368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25919" y="52646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30774" y="4447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06834" y="446270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8716510" y="4875754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7" name="Straight Arrow Connector 46"/>
            <p:cNvCxnSpPr>
              <a:cxnSpLocks noChangeShapeType="1"/>
              <a:stCxn id="46" idx="1"/>
              <a:endCxn id="18" idx="5"/>
            </p:cNvCxnSpPr>
            <p:nvPr/>
          </p:nvCxnSpPr>
          <p:spPr bwMode="auto">
            <a:xfrm flipH="1" flipV="1">
              <a:off x="8162789" y="4647332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  <a:stCxn id="46" idx="3"/>
              <a:endCxn id="23" idx="7"/>
            </p:cNvCxnSpPr>
            <p:nvPr/>
          </p:nvCxnSpPr>
          <p:spPr bwMode="auto">
            <a:xfrm flipH="1">
              <a:off x="8098930" y="5350376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8398062" y="44414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65239" y="54979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13690" y="4881228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9632724" y="424891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9632724" y="554535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62" idx="4"/>
              <a:endCxn id="63" idx="0"/>
            </p:cNvCxnSpPr>
            <p:nvPr/>
          </p:nvCxnSpPr>
          <p:spPr bwMode="auto">
            <a:xfrm>
              <a:off x="9942736" y="4804964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9962883" y="49871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7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000" dirty="0"/>
              <a:t>: {0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6}, {0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8}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#2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60" name="Straight Arrow Connector 59"/>
            <p:cNvCxnSpPr>
              <a:cxnSpLocks noChangeShapeType="1"/>
              <a:stCxn id="77" idx="7"/>
              <a:endCxn id="7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79" idx="6"/>
              <a:endCxn id="7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6" name="Straight Arrow Connector 65"/>
            <p:cNvCxnSpPr>
              <a:cxnSpLocks noChangeShapeType="1"/>
              <a:stCxn id="77" idx="1"/>
              <a:endCxn id="7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7" name="Straight Arrow Connector 66"/>
            <p:cNvCxnSpPr>
              <a:cxnSpLocks noChangeShapeType="1"/>
              <a:stCxn id="80" idx="6"/>
              <a:endCxn id="7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69" name="Straight Arrow Connector 68"/>
            <p:cNvCxnSpPr>
              <a:cxnSpLocks noChangeShapeType="1"/>
              <a:stCxn id="79" idx="3"/>
              <a:endCxn id="8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0" name="Straight Arrow Connector 69"/>
            <p:cNvCxnSpPr>
              <a:cxnSpLocks noChangeShapeType="1"/>
              <a:stCxn id="85" idx="6"/>
              <a:endCxn id="7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1" name="Straight Arrow Connector 70"/>
            <p:cNvCxnSpPr>
              <a:cxnSpLocks noChangeShapeType="1"/>
              <a:stCxn id="80" idx="1"/>
              <a:endCxn id="8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2" name="Straight Arrow Connector 71"/>
            <p:cNvCxnSpPr>
              <a:cxnSpLocks noChangeShapeType="1"/>
              <a:stCxn id="77" idx="5"/>
              <a:endCxn id="8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3" name="Straight Arrow Connector 72"/>
            <p:cNvCxnSpPr>
              <a:cxnSpLocks noChangeShapeType="1"/>
              <a:stCxn id="82" idx="2"/>
              <a:endCxn id="8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5" name="Straight Arrow Connector 74"/>
            <p:cNvCxnSpPr>
              <a:cxnSpLocks noChangeShapeType="1"/>
              <a:stCxn id="80" idx="3"/>
              <a:endCxn id="8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6" name="Straight Arrow Connector 75"/>
            <p:cNvCxnSpPr>
              <a:cxnSpLocks noChangeShapeType="1"/>
              <a:stCxn id="82" idx="7"/>
              <a:endCxn id="7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4" name="Straight Arrow Connector 83"/>
            <p:cNvCxnSpPr>
              <a:cxnSpLocks noChangeShapeType="1"/>
              <a:stCxn id="86" idx="7"/>
              <a:endCxn id="8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7" name="Straight Arrow Connector 86"/>
            <p:cNvCxnSpPr>
              <a:cxnSpLocks noChangeShapeType="1"/>
              <a:stCxn id="83" idx="0"/>
              <a:endCxn id="7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8" name="Straight Arrow Connector 87"/>
            <p:cNvCxnSpPr>
              <a:cxnSpLocks noChangeShapeType="1"/>
              <a:stCxn id="83" idx="2"/>
              <a:endCxn id="8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9" name="Straight Arrow Connector 88"/>
            <p:cNvCxnSpPr>
              <a:cxnSpLocks noChangeShapeType="1"/>
              <a:stCxn id="86" idx="5"/>
              <a:endCxn id="8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6" name="Straight Arrow Connector 105"/>
            <p:cNvCxnSpPr>
              <a:cxnSpLocks noChangeShapeType="1"/>
              <a:stCxn id="105" idx="1"/>
              <a:endCxn id="7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7" name="Straight Arrow Connector 106"/>
            <p:cNvCxnSpPr>
              <a:cxnSpLocks noChangeShapeType="1"/>
              <a:stCxn id="105" idx="3"/>
              <a:endCxn id="8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08" name="TextBox 107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3" name="Straight Arrow Connector 112"/>
            <p:cNvCxnSpPr>
              <a:cxnSpLocks noChangeShapeType="1"/>
              <a:stCxn id="111" idx="4"/>
              <a:endCxn id="112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14" name="TextBox 113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791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000" dirty="0"/>
              <a:t>: {6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4}, {6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5}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#3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8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sz="3000" dirty="0"/>
              <a:t>: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2}, {8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5}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#4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77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3000" dirty="0"/>
              <a:t>: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4}, {5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#5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48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954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dirty="0"/>
              <a:t>: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1}, {4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#6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dirty="0"/>
              <a:t>: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7}, {2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11}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#7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75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11</a:t>
            </a:r>
            <a:r>
              <a:rPr lang="en-US" sz="3000" dirty="0"/>
              <a:t>: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1}, {11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#8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5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dirty="0"/>
              <a:t>: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7}, {1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9}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#9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646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000" dirty="0"/>
              <a:t>: {7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3000" dirty="0"/>
              <a:t> 9}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#10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9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Minimum spanning tree </a:t>
            </a:r>
            <a:r>
              <a:rPr lang="en-US" dirty="0"/>
              <a:t>(MST)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Weight &lt;= weight(all other spanning trees)</a:t>
            </a:r>
          </a:p>
          <a:p>
            <a:pPr>
              <a:lnSpc>
                <a:spcPct val="100000"/>
              </a:lnSpc>
            </a:pPr>
            <a:r>
              <a:rPr lang="en-US" dirty="0"/>
              <a:t>First used in electrical networks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Minimal cost of wiring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 (MST)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2678110"/>
            <a:ext cx="2952558" cy="3542470"/>
          </a:xfrm>
          <a:prstGeom prst="roundRect">
            <a:avLst>
              <a:gd name="adj" fmla="val 20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68" name="Group 167"/>
          <p:cNvGrpSpPr/>
          <p:nvPr/>
        </p:nvGrpSpPr>
        <p:grpSpPr>
          <a:xfrm>
            <a:off x="1585659" y="3846380"/>
            <a:ext cx="5538819" cy="2649756"/>
            <a:chOff x="5974145" y="3549667"/>
            <a:chExt cx="5538819" cy="2649756"/>
          </a:xfrm>
        </p:grpSpPr>
        <p:cxnSp>
          <p:nvCxnSpPr>
            <p:cNvPr id="169" name="Straight Arrow Connector 168"/>
            <p:cNvCxnSpPr>
              <a:cxnSpLocks noChangeShapeType="1"/>
              <a:stCxn id="180" idx="7"/>
              <a:endCxn id="181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82" idx="6"/>
              <a:endCxn id="181" idx="2"/>
            </p:cNvCxnSpPr>
            <p:nvPr/>
          </p:nvCxnSpPr>
          <p:spPr bwMode="auto">
            <a:xfrm>
              <a:off x="9300434" y="3927668"/>
              <a:ext cx="1458166" cy="8415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80" idx="1"/>
              <a:endCxn id="182" idx="5"/>
            </p:cNvCxnSpPr>
            <p:nvPr/>
          </p:nvCxnSpPr>
          <p:spPr bwMode="auto">
            <a:xfrm flipH="1" flipV="1">
              <a:off x="9214274" y="4124263"/>
              <a:ext cx="497769" cy="66730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83" idx="6"/>
              <a:endCxn id="180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3" name="Straight Arrow Connector 172"/>
            <p:cNvCxnSpPr>
              <a:cxnSpLocks noChangeShapeType="1"/>
              <a:stCxn id="182" idx="3"/>
              <a:endCxn id="183" idx="7"/>
            </p:cNvCxnSpPr>
            <p:nvPr/>
          </p:nvCxnSpPr>
          <p:spPr bwMode="auto">
            <a:xfrm flipH="1">
              <a:off x="8421213" y="4124263"/>
              <a:ext cx="377047" cy="6813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4" name="Straight Arrow Connector 173"/>
            <p:cNvCxnSpPr>
              <a:cxnSpLocks noChangeShapeType="1"/>
              <a:stCxn id="188" idx="6"/>
              <a:endCxn id="182" idx="2"/>
            </p:cNvCxnSpPr>
            <p:nvPr/>
          </p:nvCxnSpPr>
          <p:spPr bwMode="auto">
            <a:xfrm flipV="1">
              <a:off x="7405787" y="3927668"/>
              <a:ext cx="1306313" cy="10961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5" name="Straight Arrow Connector 174"/>
            <p:cNvCxnSpPr>
              <a:cxnSpLocks noChangeShapeType="1"/>
              <a:stCxn id="183" idx="1"/>
              <a:endCxn id="188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6" name="Straight Arrow Connector 175"/>
            <p:cNvCxnSpPr>
              <a:cxnSpLocks noChangeShapeType="1"/>
              <a:stCxn id="180" idx="5"/>
              <a:endCxn id="186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5" idx="2"/>
              <a:endCxn id="184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8" name="Straight Arrow Connector 177"/>
            <p:cNvCxnSpPr>
              <a:cxnSpLocks noChangeShapeType="1"/>
              <a:stCxn id="183" idx="3"/>
              <a:endCxn id="184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9" name="Straight Arrow Connector 178"/>
            <p:cNvCxnSpPr>
              <a:cxnSpLocks noChangeShapeType="1"/>
              <a:stCxn id="185" idx="7"/>
              <a:endCxn id="180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0" name="Oval 179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1" name="Oval 180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2" name="Oval 181"/>
            <p:cNvSpPr>
              <a:spLocks noChangeArrowheads="1"/>
            </p:cNvSpPr>
            <p:nvPr/>
          </p:nvSpPr>
          <p:spPr bwMode="auto">
            <a:xfrm>
              <a:off x="8712100" y="364964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6" name="Oval 185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7" name="Straight Arrow Connector 186"/>
            <p:cNvCxnSpPr>
              <a:cxnSpLocks noChangeShapeType="1"/>
              <a:stCxn id="189" idx="7"/>
              <a:endCxn id="188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0" name="Straight Arrow Connector 189"/>
            <p:cNvCxnSpPr>
              <a:cxnSpLocks noChangeShapeType="1"/>
              <a:stCxn id="186" idx="0"/>
              <a:endCxn id="181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1" name="Straight Arrow Connector 190"/>
            <p:cNvCxnSpPr>
              <a:cxnSpLocks noChangeShapeType="1"/>
              <a:stCxn id="186" idx="2"/>
              <a:endCxn id="185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2" name="Straight Arrow Connector 191"/>
            <p:cNvCxnSpPr>
              <a:cxnSpLocks noChangeShapeType="1"/>
              <a:stCxn id="189" idx="5"/>
              <a:endCxn id="184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93" name="TextBox 192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830208" y="358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29426" y="414452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822116" y="354966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16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10347964" y="500922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109689" y="551155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9818282" y="55008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22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187068" y="409779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13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883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Dequeue the nearest vertex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/>
              <a:t>) and enqueue unvisited children: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none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Improve min distances through child edges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000" dirty="0"/>
              <a:t>: none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#11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626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The queue is empty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dirty="0" err="1">
                <a:sym typeface="Wingdings" panose="05000000000000000000" pitchFamily="2" charset="2"/>
              </a:rPr>
              <a:t>Dijkstra's</a:t>
            </a:r>
            <a:r>
              <a:rPr lang="en-US" sz="3000" dirty="0">
                <a:sym typeface="Wingdings" panose="05000000000000000000" pitchFamily="2" charset="2"/>
              </a:rPr>
              <a:t> algorithm is completed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d[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 </a:t>
            </a:r>
            <a:r>
              <a:rPr lang="en-US" sz="3000" dirty="0">
                <a:sym typeface="Wingdings" panose="05000000000000000000" pitchFamily="2" charset="2"/>
              </a:rPr>
              <a:t>hold shortest distances;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prev[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]</a:t>
            </a:r>
            <a:r>
              <a:rPr lang="en-US" sz="3000" dirty="0">
                <a:sym typeface="Wingdings" panose="05000000000000000000" pitchFamily="2" charset="2"/>
              </a:rPr>
              <a:t> holds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>
                <a:sym typeface="Wingdings" panose="05000000000000000000" pitchFamily="2" charset="2"/>
              </a:rPr>
              <a:t>edges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#12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522421" y="2493264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16" name="Straight Arrow Connector 115"/>
            <p:cNvCxnSpPr>
              <a:cxnSpLocks noChangeShapeType="1"/>
              <a:stCxn id="127" idx="7"/>
              <a:endCxn id="12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7" name="Straight Arrow Connector 116"/>
            <p:cNvCxnSpPr>
              <a:cxnSpLocks noChangeShapeType="1"/>
              <a:stCxn id="129" idx="6"/>
              <a:endCxn id="12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8" name="Straight Arrow Connector 117"/>
            <p:cNvCxnSpPr>
              <a:cxnSpLocks noChangeShapeType="1"/>
              <a:stCxn id="127" idx="1"/>
              <a:endCxn id="12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9" name="Straight Arrow Connector 118"/>
            <p:cNvCxnSpPr>
              <a:cxnSpLocks noChangeShapeType="1"/>
              <a:stCxn id="130" idx="6"/>
              <a:endCxn id="12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0" name="Straight Arrow Connector 119"/>
            <p:cNvCxnSpPr>
              <a:cxnSpLocks noChangeShapeType="1"/>
              <a:stCxn id="129" idx="3"/>
              <a:endCxn id="13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135" idx="6"/>
              <a:endCxn id="12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2" name="Straight Arrow Connector 121"/>
            <p:cNvCxnSpPr>
              <a:cxnSpLocks noChangeShapeType="1"/>
              <a:stCxn id="130" idx="1"/>
              <a:endCxn id="135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3" name="Straight Arrow Connector 122"/>
            <p:cNvCxnSpPr>
              <a:cxnSpLocks noChangeShapeType="1"/>
              <a:stCxn id="127" idx="5"/>
              <a:endCxn id="133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4" name="Straight Arrow Connector 123"/>
            <p:cNvCxnSpPr>
              <a:cxnSpLocks noChangeShapeType="1"/>
              <a:stCxn id="132" idx="2"/>
              <a:endCxn id="131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5" name="Straight Arrow Connector 124"/>
            <p:cNvCxnSpPr>
              <a:cxnSpLocks noChangeShapeType="1"/>
              <a:stCxn id="130" idx="3"/>
              <a:endCxn id="131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6" name="Straight Arrow Connector 125"/>
            <p:cNvCxnSpPr>
              <a:cxnSpLocks noChangeShapeType="1"/>
              <a:stCxn id="132" idx="7"/>
              <a:endCxn id="12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4" name="Straight Arrow Connector 133"/>
            <p:cNvCxnSpPr>
              <a:cxnSpLocks noChangeShapeType="1"/>
              <a:stCxn id="164" idx="7"/>
              <a:endCxn id="135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6" name="Straight Arrow Connector 135"/>
            <p:cNvCxnSpPr>
              <a:cxnSpLocks noChangeShapeType="1"/>
              <a:stCxn id="133" idx="0"/>
              <a:endCxn id="12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7" name="Straight Arrow Connector 136"/>
            <p:cNvCxnSpPr>
              <a:cxnSpLocks noChangeShapeType="1"/>
              <a:stCxn id="133" idx="2"/>
              <a:endCxn id="132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8" name="Straight Arrow Connector 137"/>
            <p:cNvCxnSpPr>
              <a:cxnSpLocks noChangeShapeType="1"/>
              <a:stCxn id="164" idx="5"/>
              <a:endCxn id="131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39" name="TextBox 13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cxnSp>
          <p:nvCxnSpPr>
            <p:cNvPr id="155" name="Straight Arrow Connector 154"/>
            <p:cNvCxnSpPr>
              <a:cxnSpLocks noChangeShapeType="1"/>
              <a:stCxn id="154" idx="1"/>
              <a:endCxn id="12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6" name="Straight Arrow Connector 155"/>
            <p:cNvCxnSpPr>
              <a:cxnSpLocks noChangeShapeType="1"/>
              <a:stCxn id="154" idx="3"/>
              <a:endCxn id="133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2" name="Straight Arrow Connector 161"/>
            <p:cNvCxnSpPr>
              <a:cxnSpLocks noChangeShapeType="1"/>
              <a:stCxn id="160" idx="4"/>
              <a:endCxn id="161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02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1" name="Content Placeholder 6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>
                <a:sym typeface="Wingdings" panose="05000000000000000000" pitchFamily="2" charset="2"/>
              </a:rPr>
              <a:t>The output is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shortest paths tree </a:t>
            </a:r>
            <a:r>
              <a:rPr lang="en-US" sz="3000" dirty="0">
                <a:sym typeface="Wingdings" panose="05000000000000000000" pitchFamily="2" charset="2"/>
              </a:rPr>
              <a:t>from the starting node to all others</a:t>
            </a:r>
            <a:endParaRPr lang="en-US" sz="3000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000" dirty="0"/>
              <a:t>Reconstruct the path destination to source using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Algorithm: Step #13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1522421" y="2514600"/>
          <a:ext cx="9143996" cy="1205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4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12939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d[</a:t>
                      </a:r>
                      <a:r>
                        <a:rPr lang="en-US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</a:t>
                      </a:r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]</a:t>
                      </a:r>
                      <a:endParaRPr lang="en-US" dirty="0"/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37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36000" marR="36000" marT="18000" marB="18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1"/>
                        <a:t>prev[</a:t>
                      </a:r>
                      <a:r>
                        <a:rPr lang="en-US" i="1" noProof="1"/>
                        <a:t>v</a:t>
                      </a:r>
                      <a:r>
                        <a:rPr lang="en-US" noProof="1"/>
                        <a:t>]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36000" marR="36000" marT="18000" marB="18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113212" y="4101152"/>
            <a:ext cx="6487424" cy="2331310"/>
            <a:chOff x="4189412" y="4221890"/>
            <a:chExt cx="6487424" cy="2331310"/>
          </a:xfrm>
        </p:grpSpPr>
        <p:cxnSp>
          <p:nvCxnSpPr>
            <p:cNvPr id="113" name="Straight Arrow Connector 112"/>
            <p:cNvCxnSpPr>
              <a:cxnSpLocks noChangeShapeType="1"/>
              <a:stCxn id="173" idx="7"/>
              <a:endCxn id="209" idx="3"/>
            </p:cNvCxnSpPr>
            <p:nvPr/>
          </p:nvCxnSpPr>
          <p:spPr bwMode="auto">
            <a:xfrm flipV="1">
              <a:off x="8364439" y="4848913"/>
              <a:ext cx="700228" cy="391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14" name="Straight Arrow Connector 113"/>
            <p:cNvCxnSpPr>
              <a:cxnSpLocks noChangeShapeType="1"/>
              <a:stCxn id="174" idx="6"/>
              <a:endCxn id="209" idx="2"/>
            </p:cNvCxnSpPr>
            <p:nvPr/>
          </p:nvCxnSpPr>
          <p:spPr bwMode="auto">
            <a:xfrm>
              <a:off x="7515701" y="4499918"/>
              <a:ext cx="1458166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15" name="Straight Arrow Connector 114"/>
            <p:cNvCxnSpPr>
              <a:cxnSpLocks noChangeShapeType="1"/>
              <a:stCxn id="173" idx="1"/>
              <a:endCxn id="174" idx="5"/>
            </p:cNvCxnSpPr>
            <p:nvPr/>
          </p:nvCxnSpPr>
          <p:spPr bwMode="auto">
            <a:xfrm flipH="1" flipV="1">
              <a:off x="7429541" y="4696513"/>
              <a:ext cx="505070" cy="5438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5" name="Straight Arrow Connector 164"/>
            <p:cNvCxnSpPr>
              <a:cxnSpLocks noChangeShapeType="1"/>
              <a:stCxn id="175" idx="6"/>
              <a:endCxn id="173" idx="2"/>
            </p:cNvCxnSpPr>
            <p:nvPr/>
          </p:nvCxnSpPr>
          <p:spPr bwMode="auto">
            <a:xfrm>
              <a:off x="6760482" y="5414318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6" name="Straight Arrow Connector 165"/>
            <p:cNvCxnSpPr>
              <a:cxnSpLocks noChangeShapeType="1"/>
              <a:stCxn id="174" idx="3"/>
              <a:endCxn id="175" idx="7"/>
            </p:cNvCxnSpPr>
            <p:nvPr/>
          </p:nvCxnSpPr>
          <p:spPr bwMode="auto">
            <a:xfrm flipH="1">
              <a:off x="6678762" y="4696513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cxnSpLocks noChangeShapeType="1"/>
              <a:stCxn id="178" idx="6"/>
              <a:endCxn id="174" idx="2"/>
            </p:cNvCxnSpPr>
            <p:nvPr/>
          </p:nvCxnSpPr>
          <p:spPr bwMode="auto">
            <a:xfrm flipV="1">
              <a:off x="5621054" y="4499918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8" name="Straight Arrow Connector 167"/>
            <p:cNvCxnSpPr>
              <a:cxnSpLocks noChangeShapeType="1"/>
              <a:stCxn id="175" idx="1"/>
              <a:endCxn id="178" idx="5"/>
            </p:cNvCxnSpPr>
            <p:nvPr/>
          </p:nvCxnSpPr>
          <p:spPr bwMode="auto">
            <a:xfrm flipH="1" flipV="1">
              <a:off x="5534894" y="4848913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9" name="Straight Arrow Connector 168"/>
            <p:cNvCxnSpPr>
              <a:cxnSpLocks noChangeShapeType="1"/>
              <a:stCxn id="173" idx="5"/>
              <a:endCxn id="208" idx="1"/>
            </p:cNvCxnSpPr>
            <p:nvPr/>
          </p:nvCxnSpPr>
          <p:spPr bwMode="auto">
            <a:xfrm>
              <a:off x="8364439" y="5633568"/>
              <a:ext cx="658779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0" name="Straight Arrow Connector 169"/>
            <p:cNvCxnSpPr>
              <a:cxnSpLocks noChangeShapeType="1"/>
              <a:stCxn id="176" idx="2"/>
              <a:endCxn id="207" idx="6"/>
            </p:cNvCxnSpPr>
            <p:nvPr/>
          </p:nvCxnSpPr>
          <p:spPr bwMode="auto">
            <a:xfrm flipH="1" flipV="1">
              <a:off x="5846082" y="6247877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1" name="Straight Arrow Connector 170"/>
            <p:cNvCxnSpPr>
              <a:cxnSpLocks noChangeShapeType="1"/>
              <a:stCxn id="175" idx="3"/>
              <a:endCxn id="207" idx="7"/>
            </p:cNvCxnSpPr>
            <p:nvPr/>
          </p:nvCxnSpPr>
          <p:spPr bwMode="auto">
            <a:xfrm flipH="1">
              <a:off x="5759922" y="5610913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72" name="Straight Arrow Connector 171"/>
            <p:cNvCxnSpPr>
              <a:cxnSpLocks noChangeShapeType="1"/>
              <a:stCxn id="176" idx="7"/>
              <a:endCxn id="173" idx="3"/>
            </p:cNvCxnSpPr>
            <p:nvPr/>
          </p:nvCxnSpPr>
          <p:spPr bwMode="auto">
            <a:xfrm flipV="1">
              <a:off x="7595449" y="5633568"/>
              <a:ext cx="339162" cy="4450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>
              <a:off x="7845590" y="5158945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6927367" y="42218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6202461" y="513629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76" name="Oval 175"/>
            <p:cNvSpPr>
              <a:spLocks noChangeArrowheads="1"/>
            </p:cNvSpPr>
            <p:nvPr/>
          </p:nvSpPr>
          <p:spPr bwMode="auto">
            <a:xfrm>
              <a:off x="7093275" y="59971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7" name="Straight Arrow Connector 176"/>
            <p:cNvCxnSpPr>
              <a:cxnSpLocks noChangeShapeType="1"/>
              <a:stCxn id="206" idx="7"/>
              <a:endCxn id="178" idx="3"/>
            </p:cNvCxnSpPr>
            <p:nvPr/>
          </p:nvCxnSpPr>
          <p:spPr bwMode="auto">
            <a:xfrm flipV="1">
              <a:off x="4691586" y="4848913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5032720" y="437429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9" name="Straight Arrow Connector 178"/>
            <p:cNvCxnSpPr>
              <a:cxnSpLocks noChangeShapeType="1"/>
              <a:stCxn id="208" idx="0"/>
              <a:endCxn id="209" idx="4"/>
            </p:cNvCxnSpPr>
            <p:nvPr/>
          </p:nvCxnSpPr>
          <p:spPr bwMode="auto">
            <a:xfrm flipV="1">
              <a:off x="9231225" y="4930345"/>
              <a:ext cx="52654" cy="9906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0" name="Straight Arrow Connector 179"/>
            <p:cNvCxnSpPr>
              <a:cxnSpLocks noChangeShapeType="1"/>
              <a:stCxn id="208" idx="2"/>
              <a:endCxn id="176" idx="6"/>
            </p:cNvCxnSpPr>
            <p:nvPr/>
          </p:nvCxnSpPr>
          <p:spPr bwMode="auto">
            <a:xfrm flipH="1">
              <a:off x="7681609" y="6198973"/>
              <a:ext cx="1255449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81" name="Straight Arrow Connector 180"/>
            <p:cNvCxnSpPr>
              <a:cxnSpLocks noChangeShapeType="1"/>
              <a:stCxn id="206" idx="5"/>
              <a:endCxn id="207" idx="1"/>
            </p:cNvCxnSpPr>
            <p:nvPr/>
          </p:nvCxnSpPr>
          <p:spPr bwMode="auto">
            <a:xfrm>
              <a:off x="4691586" y="5657352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/>
            </a:ln>
            <a:effectLst/>
          </p:spPr>
        </p:cxnSp>
        <p:cxnSp>
          <p:nvCxnSpPr>
            <p:cNvPr id="197" name="Straight Arrow Connector 196"/>
            <p:cNvCxnSpPr>
              <a:cxnSpLocks noChangeShapeType="1"/>
              <a:stCxn id="210" idx="1"/>
              <a:endCxn id="209" idx="5"/>
            </p:cNvCxnSpPr>
            <p:nvPr/>
          </p:nvCxnSpPr>
          <p:spPr bwMode="auto">
            <a:xfrm flipH="1" flipV="1">
              <a:off x="9503091" y="4848913"/>
              <a:ext cx="644521" cy="3098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/>
            </a:ln>
            <a:effectLst/>
          </p:spPr>
        </p:cxnSp>
        <p:cxnSp>
          <p:nvCxnSpPr>
            <p:cNvPr id="198" name="Straight Arrow Connector 197"/>
            <p:cNvCxnSpPr>
              <a:cxnSpLocks noChangeShapeType="1"/>
              <a:stCxn id="210" idx="3"/>
              <a:endCxn id="208" idx="7"/>
            </p:cNvCxnSpPr>
            <p:nvPr/>
          </p:nvCxnSpPr>
          <p:spPr bwMode="auto">
            <a:xfrm flipH="1">
              <a:off x="9439232" y="5551957"/>
              <a:ext cx="708380" cy="4504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06" name="Oval 205"/>
            <p:cNvSpPr>
              <a:spLocks noChangeArrowheads="1"/>
            </p:cNvSpPr>
            <p:nvPr/>
          </p:nvSpPr>
          <p:spPr bwMode="auto">
            <a:xfrm>
              <a:off x="4189412" y="518272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>
              <a:off x="5257748" y="596984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8" name="Oval 207"/>
            <p:cNvSpPr>
              <a:spLocks noChangeArrowheads="1"/>
            </p:cNvSpPr>
            <p:nvPr/>
          </p:nvSpPr>
          <p:spPr bwMode="auto">
            <a:xfrm>
              <a:off x="8937058" y="59209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>
              <a:off x="8973867" y="437429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0" name="Oval 209"/>
            <p:cNvSpPr>
              <a:spLocks noChangeArrowheads="1"/>
            </p:cNvSpPr>
            <p:nvPr/>
          </p:nvSpPr>
          <p:spPr bwMode="auto">
            <a:xfrm>
              <a:off x="10056812" y="507733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576491" y="468477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4996524" y="55470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542438" y="468158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351565" y="588464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8128398" y="584682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815158" y="54515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618102" y="45992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701041" y="47314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9791206" y="466926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</p:grpSp>
      <p:sp>
        <p:nvSpPr>
          <p:cNvPr id="229" name="Content Placeholder 60"/>
          <p:cNvSpPr txBox="1">
            <a:spLocks/>
          </p:cNvSpPr>
          <p:nvPr/>
        </p:nvSpPr>
        <p:spPr>
          <a:xfrm>
            <a:off x="394996" y="4128719"/>
            <a:ext cx="3451063" cy="242448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lvl="1" indent="-273050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holds the shortest paths tree edges</a:t>
            </a:r>
          </a:p>
          <a:p>
            <a:pPr marL="273050" lvl="1" indent="-273050">
              <a:spcBef>
                <a:spcPts val="1200"/>
              </a:spcBef>
            </a:pPr>
            <a:r>
              <a:rPr lang="en-US" sz="2600" dirty="0"/>
              <a:t>Path[9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0</a:t>
            </a:r>
            <a:r>
              <a:rPr lang="en-US" sz="2600" dirty="0"/>
              <a:t>] = {9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/>
              <a:t> 1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/>
              <a:t> 11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4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5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6 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US" sz="2600" dirty="0">
                <a:cs typeface="Consolas" panose="020B0609020204030204" pitchFamily="49" charset="0"/>
              </a:rPr>
              <a:t> </a:t>
            </a:r>
            <a:r>
              <a:rPr lang="en-US" sz="2600" dirty="0"/>
              <a:t>0}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47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 – Pseudo Code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155947"/>
            <a:ext cx="10671176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d[0…n-1] = INFINITY; d[startNode] = 0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Q = priority queue holding nodes ordered by distance d[]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startNode </a:t>
            </a:r>
            <a:r>
              <a:rPr lang="en-US" sz="2600" noProof="1">
                <a:solidFill>
                  <a:srgbClr val="FBEEDC"/>
                </a:solidFill>
                <a:sym typeface="Wingdings" panose="05000000000000000000" pitchFamily="2" charset="2"/>
              </a:rPr>
              <a:t> Q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while (Q is not empty)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 = dequeue the smallest node from Q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] == INFINITY) break;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foreach (child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of 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if 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is unvisited)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</a:t>
            </a:r>
            <a:r>
              <a:rPr lang="en-US" sz="2600" noProof="1">
                <a:solidFill>
                  <a:srgbClr val="FBEEDC"/>
                </a:solidFill>
                <a:sym typeface="Wingdings" panose="05000000000000000000" pitchFamily="2" charset="2"/>
              </a:rPr>
              <a:t> Q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    newDistance = d[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noProof="1">
                <a:solidFill>
                  <a:srgbClr val="FBEEDC"/>
                </a:solidFill>
              </a:rPr>
              <a:t>] + distance {</a:t>
            </a:r>
            <a:r>
              <a:rPr lang="en-US" sz="2600" i="1" noProof="1">
                <a:solidFill>
                  <a:srgbClr val="FBEEDC"/>
                </a:solidFill>
              </a:rPr>
              <a:t>minNode</a:t>
            </a:r>
            <a:r>
              <a:rPr lang="en-US" sz="2600" dirty="0"/>
              <a:t> →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if (newDistance &lt; d[c])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d[c] = newDistance;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reorder Q;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6513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Implementation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priority queue</a:t>
            </a:r>
          </a:p>
          <a:p>
            <a:pPr lvl="1"/>
            <a:r>
              <a:rPr lang="en-US" dirty="0"/>
              <a:t>Having a target node + stop when it is found</a:t>
            </a:r>
          </a:p>
          <a:p>
            <a:pPr lvl="1"/>
            <a:r>
              <a:rPr lang="en-US" dirty="0"/>
              <a:t>Saving the shortest paths tree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/>
              <a:t>)</a:t>
            </a:r>
          </a:p>
          <a:p>
            <a:r>
              <a:rPr lang="en-US" dirty="0"/>
              <a:t>Complexity depends on the implementation</a:t>
            </a:r>
          </a:p>
          <a:p>
            <a:pPr lvl="1"/>
            <a:r>
              <a:rPr lang="en-US" dirty="0"/>
              <a:t>Typical implementation (with array):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With priority queue: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|+|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|)*log(|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|))</a:t>
            </a:r>
          </a:p>
          <a:p>
            <a:r>
              <a:rPr lang="en-US" dirty="0"/>
              <a:t>Applications – maps, GPS, networks, air travel,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 – More Details</a:t>
            </a:r>
          </a:p>
        </p:txBody>
      </p:sp>
    </p:spTree>
    <p:extLst>
      <p:ext uri="{BB962C8B-B14F-4D97-AF65-F5344CB8AC3E}">
        <p14:creationId xmlns:p14="http://schemas.microsoft.com/office/powerpoint/2010/main" val="111056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8" y="706699"/>
            <a:ext cx="9757714" cy="4220588"/>
          </a:xfrm>
          <a:prstGeom prst="roundRect">
            <a:avLst>
              <a:gd name="adj" fmla="val 50000"/>
            </a:avLst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noProof="1"/>
              <a:t>Dijkstra's</a:t>
            </a:r>
            <a:r>
              <a:rPr lang="en-US" dirty="0"/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97322" y="1676400"/>
            <a:ext cx="7763703" cy="2355061"/>
            <a:chOff x="2197322" y="4095690"/>
            <a:chExt cx="7763703" cy="2355061"/>
          </a:xfrm>
        </p:grpSpPr>
        <p:cxnSp>
          <p:nvCxnSpPr>
            <p:cNvPr id="6" name="Straight Arrow Connector 5"/>
            <p:cNvCxnSpPr>
              <a:cxnSpLocks noChangeShapeType="1"/>
              <a:stCxn id="17" idx="7"/>
              <a:endCxn id="18" idx="3"/>
            </p:cNvCxnSpPr>
            <p:nvPr/>
          </p:nvCxnSpPr>
          <p:spPr bwMode="auto">
            <a:xfrm flipV="1">
              <a:off x="6707769" y="4746464"/>
              <a:ext cx="700228" cy="3914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stCxn id="19" idx="6"/>
              <a:endCxn id="18" idx="2"/>
            </p:cNvCxnSpPr>
            <p:nvPr/>
          </p:nvCxnSpPr>
          <p:spPr bwMode="auto">
            <a:xfrm>
              <a:off x="5859031" y="4397469"/>
              <a:ext cx="1458166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17" idx="1"/>
              <a:endCxn id="19" idx="5"/>
            </p:cNvCxnSpPr>
            <p:nvPr/>
          </p:nvCxnSpPr>
          <p:spPr bwMode="auto">
            <a:xfrm flipH="1" flipV="1">
              <a:off x="5772871" y="4594064"/>
              <a:ext cx="505070" cy="54386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5103812" y="5311869"/>
              <a:ext cx="1085108" cy="226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5022092" y="4594064"/>
              <a:ext cx="334765" cy="5212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4" idx="6"/>
              <a:endCxn id="19" idx="2"/>
            </p:cNvCxnSpPr>
            <p:nvPr/>
          </p:nvCxnSpPr>
          <p:spPr bwMode="auto">
            <a:xfrm flipV="1">
              <a:off x="3964384" y="4397469"/>
              <a:ext cx="130631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0" idx="1"/>
              <a:endCxn id="24" idx="5"/>
            </p:cNvCxnSpPr>
            <p:nvPr/>
          </p:nvCxnSpPr>
          <p:spPr bwMode="auto">
            <a:xfrm flipH="1" flipV="1">
              <a:off x="3878224" y="4746464"/>
              <a:ext cx="749287" cy="36880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17" idx="5"/>
              <a:endCxn id="22" idx="1"/>
            </p:cNvCxnSpPr>
            <p:nvPr/>
          </p:nvCxnSpPr>
          <p:spPr bwMode="auto">
            <a:xfrm>
              <a:off x="6707769" y="5531119"/>
              <a:ext cx="658779" cy="3688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21" idx="2"/>
              <a:endCxn id="54" idx="6"/>
            </p:cNvCxnSpPr>
            <p:nvPr/>
          </p:nvCxnSpPr>
          <p:spPr bwMode="auto">
            <a:xfrm flipH="1" flipV="1">
              <a:off x="4189412" y="6145428"/>
              <a:ext cx="1247193" cy="2729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0" idx="3"/>
              <a:endCxn id="54" idx="7"/>
            </p:cNvCxnSpPr>
            <p:nvPr/>
          </p:nvCxnSpPr>
          <p:spPr bwMode="auto">
            <a:xfrm flipH="1">
              <a:off x="4103252" y="5508464"/>
              <a:ext cx="524259" cy="44036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7"/>
              <a:endCxn id="17" idx="3"/>
            </p:cNvCxnSpPr>
            <p:nvPr/>
          </p:nvCxnSpPr>
          <p:spPr bwMode="auto">
            <a:xfrm flipV="1">
              <a:off x="5938779" y="5531119"/>
              <a:ext cx="339162" cy="4450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188920" y="5056496"/>
              <a:ext cx="607870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317197" y="42718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270697" y="41194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w="63500" algn="ctr">
              <a:solidFill>
                <a:srgbClr val="1A8AFA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  <a:latin typeface="Calibri" pitchFamily="34" charset="0"/>
                </a:rPr>
                <a:t>5</a:t>
              </a:r>
              <a:endParaRPr lang="bg-BG" sz="26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436605" y="58946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63500" algn="ctr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280388" y="5818496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3" name="Straight Arrow Connector 22"/>
            <p:cNvCxnSpPr>
              <a:cxnSpLocks noChangeShapeType="1"/>
              <a:stCxn id="53" idx="7"/>
              <a:endCxn id="24" idx="3"/>
            </p:cNvCxnSpPr>
            <p:nvPr/>
          </p:nvCxnSpPr>
          <p:spPr bwMode="auto">
            <a:xfrm flipV="1">
              <a:off x="3034916" y="4746464"/>
              <a:ext cx="427294" cy="4152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376050" y="42718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2" idx="0"/>
              <a:endCxn id="18" idx="4"/>
            </p:cNvCxnSpPr>
            <p:nvPr/>
          </p:nvCxnSpPr>
          <p:spPr bwMode="auto">
            <a:xfrm flipV="1">
              <a:off x="7574555" y="4827896"/>
              <a:ext cx="52654" cy="9906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" name="Straight Arrow Connector 25"/>
            <p:cNvCxnSpPr>
              <a:cxnSpLocks noChangeShapeType="1"/>
              <a:stCxn id="22" idx="2"/>
              <a:endCxn id="21" idx="6"/>
            </p:cNvCxnSpPr>
            <p:nvPr/>
          </p:nvCxnSpPr>
          <p:spPr bwMode="auto">
            <a:xfrm flipH="1">
              <a:off x="6024939" y="6096524"/>
              <a:ext cx="1255449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7" name="Straight Arrow Connector 26"/>
            <p:cNvCxnSpPr>
              <a:cxnSpLocks noChangeShapeType="1"/>
              <a:stCxn id="53" idx="5"/>
              <a:endCxn id="54" idx="1"/>
            </p:cNvCxnSpPr>
            <p:nvPr/>
          </p:nvCxnSpPr>
          <p:spPr bwMode="auto">
            <a:xfrm>
              <a:off x="3034916" y="5554903"/>
              <a:ext cx="652322" cy="39392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15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8400142" y="497488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4" name="Straight Arrow Connector 43"/>
            <p:cNvCxnSpPr>
              <a:cxnSpLocks noChangeShapeType="1"/>
              <a:stCxn id="43" idx="1"/>
              <a:endCxn id="18" idx="5"/>
            </p:cNvCxnSpPr>
            <p:nvPr/>
          </p:nvCxnSpPr>
          <p:spPr bwMode="auto">
            <a:xfrm flipH="1" flipV="1">
              <a:off x="7846421" y="4746464"/>
              <a:ext cx="644521" cy="3098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5" name="Straight Arrow Connector 44"/>
            <p:cNvCxnSpPr>
              <a:cxnSpLocks noChangeShapeType="1"/>
              <a:stCxn id="43" idx="3"/>
              <a:endCxn id="22" idx="7"/>
            </p:cNvCxnSpPr>
            <p:nvPr/>
          </p:nvCxnSpPr>
          <p:spPr bwMode="auto">
            <a:xfrm flipH="1">
              <a:off x="7782562" y="5449508"/>
              <a:ext cx="708380" cy="45042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90000"/>
                    </a:schemeClr>
                  </a:solidFill>
                </a:rPr>
                <a:t>s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316356" y="4348042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9316356" y="5644488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1" name="Straight Arrow Connector 50"/>
            <p:cNvCxnSpPr>
              <a:cxnSpLocks noChangeShapeType="1"/>
              <a:stCxn id="49" idx="4"/>
              <a:endCxn id="50" idx="0"/>
            </p:cNvCxnSpPr>
            <p:nvPr/>
          </p:nvCxnSpPr>
          <p:spPr bwMode="auto">
            <a:xfrm>
              <a:off x="9626368" y="4904096"/>
              <a:ext cx="0" cy="7403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532742" y="508028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601078" y="5867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96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Bellman-Ford algorithm</a:t>
            </a:r>
            <a:r>
              <a:rPr lang="en-US" dirty="0"/>
              <a:t> finds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shortest paths </a:t>
            </a:r>
            <a:r>
              <a:rPr lang="en-US" dirty="0"/>
              <a:t>from a single source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 vertices</a:t>
            </a:r>
          </a:p>
          <a:p>
            <a:pPr lvl="1"/>
            <a:r>
              <a:rPr lang="en-US" dirty="0"/>
              <a:t>Unlike </a:t>
            </a:r>
            <a:r>
              <a:rPr lang="en-US" noProof="1"/>
              <a:t>Dijkstra's algorithm</a:t>
            </a:r>
            <a:r>
              <a:rPr lang="en-US" dirty="0"/>
              <a:t>, Bellman-Ford works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 weight </a:t>
            </a:r>
            <a:r>
              <a:rPr lang="en-US" dirty="0"/>
              <a:t>edges</a:t>
            </a:r>
          </a:p>
          <a:p>
            <a:pPr lvl="2"/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detect negative cycles </a:t>
            </a:r>
            <a:r>
              <a:rPr lang="en-US" dirty="0"/>
              <a:t>and report them</a:t>
            </a:r>
          </a:p>
          <a:p>
            <a:pPr lvl="1"/>
            <a:r>
              <a:rPr lang="en-US" dirty="0"/>
              <a:t>Runs in time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Uses dynamic programming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</a:t>
            </a:r>
          </a:p>
        </p:txBody>
      </p:sp>
    </p:spTree>
    <p:extLst>
      <p:ext uri="{BB962C8B-B14F-4D97-AF65-F5344CB8AC3E}">
        <p14:creationId xmlns:p14="http://schemas.microsoft.com/office/powerpoint/2010/main" val="2176314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hlinkClick r:id="rId2"/>
              </a:rPr>
              <a:t>Floyd-Warshall algorithm</a:t>
            </a:r>
            <a:r>
              <a:rPr lang="en-US" noProof="1"/>
              <a:t> </a:t>
            </a:r>
            <a:r>
              <a:rPr lang="en-US" dirty="0"/>
              <a:t>computes the shortest paths 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pairs of vertices</a:t>
            </a:r>
          </a:p>
          <a:p>
            <a:pPr lvl="1"/>
            <a:r>
              <a:rPr lang="en-US" dirty="0"/>
              <a:t>Edge weights can be positive or negative</a:t>
            </a:r>
          </a:p>
          <a:p>
            <a:pPr lvl="1"/>
            <a:r>
              <a:rPr lang="en-US" dirty="0">
                <a:latin typeface="+mj-lt"/>
                <a:cs typeface="Consolas" panose="020B0609020204030204" pitchFamily="49" charset="0"/>
              </a:rPr>
              <a:t>Can be extended to </a:t>
            </a:r>
            <a:r>
              <a:rPr lang="en-US" dirty="0">
                <a:latin typeface="+mj-lt"/>
                <a:cs typeface="Consolas" panose="020B0609020204030204" pitchFamily="49" charset="0"/>
                <a:hlinkClick r:id="rId3"/>
              </a:rPr>
              <a:t>detect negative weight cycles</a:t>
            </a:r>
            <a:endParaRPr lang="en-US" dirty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/>
              <a:t>Has running time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latin typeface="+mj-lt"/>
                <a:cs typeface="Consolas" panose="020B0609020204030204" pitchFamily="49" charset="0"/>
              </a:rPr>
              <a:t>Performs better than running Bellman-Ford for each vertex</a:t>
            </a:r>
          </a:p>
          <a:p>
            <a:pPr lvl="1"/>
            <a:r>
              <a:rPr lang="en-US" dirty="0"/>
              <a:t>Also uses dynamic programming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Floyd-Warshall</a:t>
            </a:r>
          </a:p>
        </p:txBody>
      </p:sp>
    </p:spTree>
    <p:extLst>
      <p:ext uri="{BB962C8B-B14F-4D97-AF65-F5344CB8AC3E}">
        <p14:creationId xmlns:p14="http://schemas.microsoft.com/office/powerpoint/2010/main" val="3346265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Minimum spanning tree (MST)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dirty="0"/>
              <a:t>Solved by Prim's and </a:t>
            </a:r>
            <a:r>
              <a:rPr lang="en-US" noProof="1"/>
              <a:t>Kruskal's</a:t>
            </a:r>
            <a:r>
              <a:rPr lang="en-US" dirty="0"/>
              <a:t>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Shortest paths in a graph: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Dijkstra's algorithm – finds shortest path from a single source</a:t>
            </a:r>
          </a:p>
          <a:p>
            <a:pPr marL="912760" lvl="2" indent="-334963">
              <a:lnSpc>
                <a:spcPct val="100000"/>
              </a:lnSpc>
            </a:pPr>
            <a:r>
              <a:rPr lang="en-US" noProof="1"/>
              <a:t>Does not work with negative weight edges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Bellman-Ford – finds shortest path from a single source</a:t>
            </a:r>
          </a:p>
          <a:p>
            <a:pPr marL="912760" lvl="2" indent="-334963">
              <a:lnSpc>
                <a:spcPct val="100000"/>
              </a:lnSpc>
            </a:pPr>
            <a:r>
              <a:rPr lang="en-US" noProof="1"/>
              <a:t>Works with negative weights and reports negative-weight cycles</a:t>
            </a:r>
          </a:p>
          <a:p>
            <a:pPr marL="608013" lvl="1" indent="-334963">
              <a:lnSpc>
                <a:spcPct val="100000"/>
              </a:lnSpc>
            </a:pPr>
            <a:r>
              <a:rPr lang="en-US" noProof="1"/>
              <a:t>Floyd Warshall – finds shortest paths between all vertice pairs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151118"/>
            <a:ext cx="2453602" cy="182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52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Graph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spanning forest</a:t>
            </a:r>
          </a:p>
          <a:p>
            <a:r>
              <a:rPr lang="en-US" dirty="0"/>
              <a:t>Set of all minimum spanning trees</a:t>
            </a:r>
            <a:br>
              <a:rPr lang="en-US" dirty="0"/>
            </a:br>
            <a:r>
              <a:rPr lang="en-US" dirty="0"/>
              <a:t>(when the graph is not connected)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Forest (MSF)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8" y="3423312"/>
            <a:ext cx="4800600" cy="288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5" name="Group 74"/>
          <p:cNvGrpSpPr/>
          <p:nvPr/>
        </p:nvGrpSpPr>
        <p:grpSpPr>
          <a:xfrm>
            <a:off x="5974145" y="1293781"/>
            <a:ext cx="5538819" cy="4905642"/>
            <a:chOff x="5974145" y="1293781"/>
            <a:chExt cx="5538819" cy="4905642"/>
          </a:xfrm>
        </p:grpSpPr>
        <p:cxnSp>
          <p:nvCxnSpPr>
            <p:cNvPr id="6" name="Straight Arrow Connector 5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10106625" y="4208422"/>
              <a:ext cx="742775" cy="583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stCxn id="20" idx="6"/>
              <a:endCxn id="19" idx="2"/>
            </p:cNvCxnSpPr>
            <p:nvPr/>
          </p:nvCxnSpPr>
          <p:spPr bwMode="auto">
            <a:xfrm>
              <a:off x="9300434" y="3859428"/>
              <a:ext cx="1458166" cy="15239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stCxn id="18" idx="1"/>
              <a:endCxn id="20" idx="5"/>
            </p:cNvCxnSpPr>
            <p:nvPr/>
          </p:nvCxnSpPr>
          <p:spPr bwMode="auto">
            <a:xfrm flipH="1" flipV="1">
              <a:off x="9214274" y="4056023"/>
              <a:ext cx="497769" cy="735549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0" name="Straight Arrow Connector 9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 flipV="1">
              <a:off x="8502933" y="4988168"/>
              <a:ext cx="1127390" cy="140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8421213" y="4056023"/>
              <a:ext cx="377047" cy="74961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26" idx="6"/>
              <a:endCxn id="20" idx="2"/>
            </p:cNvCxnSpPr>
            <p:nvPr/>
          </p:nvCxnSpPr>
          <p:spPr bwMode="auto">
            <a:xfrm flipV="1">
              <a:off x="7405787" y="3859428"/>
              <a:ext cx="1306313" cy="17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21" idx="1"/>
              <a:endCxn id="26" idx="5"/>
            </p:cNvCxnSpPr>
            <p:nvPr/>
          </p:nvCxnSpPr>
          <p:spPr bwMode="auto">
            <a:xfrm flipH="1" flipV="1">
              <a:off x="7319627" y="4233882"/>
              <a:ext cx="707005" cy="57175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8" idx="5"/>
              <a:endCxn id="24" idx="1"/>
            </p:cNvCxnSpPr>
            <p:nvPr/>
          </p:nvCxnSpPr>
          <p:spPr bwMode="auto">
            <a:xfrm>
              <a:off x="10106625" y="5184763"/>
              <a:ext cx="701326" cy="469344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23" idx="2"/>
              <a:endCxn id="22" idx="6"/>
            </p:cNvCxnSpPr>
            <p:nvPr/>
          </p:nvCxnSpPr>
          <p:spPr bwMode="auto">
            <a:xfrm flipH="1" flipV="1">
              <a:off x="7605284" y="5891191"/>
              <a:ext cx="1272724" cy="3020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21" idx="3"/>
              <a:endCxn id="22" idx="7"/>
            </p:cNvCxnSpPr>
            <p:nvPr/>
          </p:nvCxnSpPr>
          <p:spPr bwMode="auto">
            <a:xfrm flipH="1">
              <a:off x="7519124" y="5198829"/>
              <a:ext cx="507508" cy="495766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23" idx="7"/>
              <a:endCxn id="18" idx="3"/>
            </p:cNvCxnSpPr>
            <p:nvPr/>
          </p:nvCxnSpPr>
          <p:spPr bwMode="auto">
            <a:xfrm flipV="1">
              <a:off x="9380182" y="5184763"/>
              <a:ext cx="331861" cy="54003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9630323" y="471014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758600" y="37338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8712100" y="3581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944912" y="4724206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016950" y="561316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8878008" y="564336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721791" y="55726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5" name="Straight Arrow Connector 24"/>
            <p:cNvCxnSpPr>
              <a:cxnSpLocks noChangeShapeType="1"/>
              <a:stCxn id="27" idx="7"/>
              <a:endCxn id="26" idx="3"/>
            </p:cNvCxnSpPr>
            <p:nvPr/>
          </p:nvCxnSpPr>
          <p:spPr bwMode="auto">
            <a:xfrm flipV="1">
              <a:off x="6476319" y="4233882"/>
              <a:ext cx="427294" cy="546757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6817453" y="3759259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5974145" y="469920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4" idx="0"/>
              <a:endCxn id="19" idx="4"/>
            </p:cNvCxnSpPr>
            <p:nvPr/>
          </p:nvCxnSpPr>
          <p:spPr bwMode="auto">
            <a:xfrm flipV="1">
              <a:off x="11015958" y="4289854"/>
              <a:ext cx="52654" cy="12828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4" idx="2"/>
              <a:endCxn id="23" idx="6"/>
            </p:cNvCxnSpPr>
            <p:nvPr/>
          </p:nvCxnSpPr>
          <p:spPr bwMode="auto">
            <a:xfrm flipH="1">
              <a:off x="9466342" y="5850703"/>
              <a:ext cx="1255449" cy="706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27" idx="5"/>
              <a:endCxn id="22" idx="1"/>
            </p:cNvCxnSpPr>
            <p:nvPr/>
          </p:nvCxnSpPr>
          <p:spPr bwMode="auto">
            <a:xfrm>
              <a:off x="6476319" y="5173830"/>
              <a:ext cx="626791" cy="5207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16560" y="355425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17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70370" y="41854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49412" y="352237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16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26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75260" y="502287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09689" y="55252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18282" y="551447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9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7068" y="407050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13</a:t>
              </a:r>
            </a:p>
          </p:txBody>
        </p:sp>
        <p:cxnSp>
          <p:nvCxnSpPr>
            <p:cNvPr id="48" name="Straight Arrow Connector 47"/>
            <p:cNvCxnSpPr>
              <a:cxnSpLocks noChangeShapeType="1"/>
              <a:stCxn id="50" idx="6"/>
              <a:endCxn id="49" idx="2"/>
            </p:cNvCxnSpPr>
            <p:nvPr/>
          </p:nvCxnSpPr>
          <p:spPr bwMode="auto">
            <a:xfrm>
              <a:off x="8509909" y="2683272"/>
              <a:ext cx="1457905" cy="867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9087020" y="23007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</a:t>
              </a:r>
            </a:p>
          </p:txBody>
        </p:sp>
        <p:cxnSp>
          <p:nvCxnSpPr>
            <p:cNvPr id="53" name="Straight Arrow Connector 52"/>
            <p:cNvCxnSpPr>
              <a:cxnSpLocks noChangeShapeType="1"/>
              <a:stCxn id="50" idx="7"/>
              <a:endCxn id="52" idx="3"/>
            </p:cNvCxnSpPr>
            <p:nvPr/>
          </p:nvCxnSpPr>
          <p:spPr bwMode="auto">
            <a:xfrm flipV="1">
              <a:off x="8423749" y="1768403"/>
              <a:ext cx="701072" cy="718273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49" idx="1"/>
              <a:endCxn id="52" idx="5"/>
            </p:cNvCxnSpPr>
            <p:nvPr/>
          </p:nvCxnSpPr>
          <p:spPr bwMode="auto">
            <a:xfrm flipH="1" flipV="1">
              <a:off x="9563245" y="1768403"/>
              <a:ext cx="495369" cy="8049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8523102" y="17411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8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798591" y="1809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9967814" y="2491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7921575" y="2405244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9034021" y="1293781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2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5504000"/>
            <a:ext cx="10363200" cy="820600"/>
          </a:xfrm>
        </p:spPr>
        <p:txBody>
          <a:bodyPr/>
          <a:lstStyle/>
          <a:p>
            <a:r>
              <a:rPr lang="en-US" noProof="1"/>
              <a:t>Kruskal's Algorithm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forest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 holding all graph vertices and no edges</a:t>
            </a:r>
          </a:p>
          <a:p>
            <a:r>
              <a:rPr lang="en-US" dirty="0"/>
              <a:t>Create a set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holding all edges in the graph</a:t>
            </a:r>
          </a:p>
          <a:p>
            <a:r>
              <a:rPr lang="en-US" dirty="0"/>
              <a:t>While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is non-empty</a:t>
            </a:r>
          </a:p>
          <a:p>
            <a:pPr lvl="1"/>
            <a:r>
              <a:rPr lang="en-US" dirty="0"/>
              <a:t>Remove the edge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with min weight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</a:p>
          <a:p>
            <a:pPr lvl="1"/>
            <a:r>
              <a:rPr lang="en-US" dirty="0"/>
              <a:t>If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 </a:t>
            </a:r>
            <a:r>
              <a:rPr lang="en-US" dirty="0"/>
              <a:t>connects two different trees</a:t>
            </a:r>
          </a:p>
          <a:p>
            <a:pPr lvl="2"/>
            <a:r>
              <a:rPr lang="en-US" dirty="0"/>
              <a:t>Add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/>
              <a:t> to the forest</a:t>
            </a:r>
          </a:p>
          <a:p>
            <a:pPr lvl="2"/>
            <a:r>
              <a:rPr lang="en-US" dirty="0"/>
              <a:t>Join these two trees into a single tree</a:t>
            </a:r>
          </a:p>
          <a:p>
            <a:r>
              <a:rPr lang="en-US" dirty="0"/>
              <a:t>The graph may not be connected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Kruskal's Algorithm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73559" y="2514600"/>
            <a:ext cx="3492966" cy="3818681"/>
            <a:chOff x="4341812" y="1058119"/>
            <a:chExt cx="3492966" cy="3818681"/>
          </a:xfrm>
        </p:grpSpPr>
        <p:sp>
          <p:nvSpPr>
            <p:cNvPr id="6" name="TextBox 30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7" name="TextBox 30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8" name="TextBox 30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latin typeface="Consolas" pitchFamily="49" charset="0"/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9</a:t>
              </a:r>
            </a:p>
          </p:txBody>
        </p:sp>
        <p:sp>
          <p:nvSpPr>
            <p:cNvPr id="9" name="TextBox 30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12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8</a:t>
              </a: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5</a:t>
              </a:r>
            </a:p>
          </p:txBody>
        </p:sp>
        <p:cxnSp>
          <p:nvCxnSpPr>
            <p:cNvPr id="13" name="Straight Connector 12"/>
            <p:cNvCxnSpPr>
              <a:cxnSpLocks noChangeShapeType="1"/>
              <a:stCxn id="24" idx="7"/>
              <a:endCxn id="25" idx="3"/>
            </p:cNvCxnSpPr>
            <p:nvPr/>
          </p:nvCxnSpPr>
          <p:spPr bwMode="auto">
            <a:xfrm flipV="1">
              <a:off x="6379669" y="3733061"/>
              <a:ext cx="862118" cy="64988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 noChangeShapeType="1"/>
              <a:stCxn id="24" idx="0"/>
              <a:endCxn id="23" idx="4"/>
            </p:cNvCxnSpPr>
            <p:nvPr/>
          </p:nvCxnSpPr>
          <p:spPr bwMode="auto">
            <a:xfrm flipH="1" flipV="1">
              <a:off x="6143646" y="3561168"/>
              <a:ext cx="35544" cy="740066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7442263" y="3811236"/>
              <a:ext cx="2317" cy="47669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  <a:stCxn id="24" idx="2"/>
              <a:endCxn id="22" idx="6"/>
            </p:cNvCxnSpPr>
            <p:nvPr/>
          </p:nvCxnSpPr>
          <p:spPr bwMode="auto">
            <a:xfrm flipH="1">
              <a:off x="4957817" y="4580215"/>
              <a:ext cx="937857" cy="29679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  <a:stCxn id="24" idx="1"/>
              <a:endCxn id="21" idx="5"/>
            </p:cNvCxnSpPr>
            <p:nvPr/>
          </p:nvCxnSpPr>
          <p:spPr bwMode="auto">
            <a:xfrm flipH="1" flipV="1">
              <a:off x="4887826" y="3464030"/>
              <a:ext cx="1090887" cy="918915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 noChangeShapeType="1"/>
              <a:stCxn id="23" idx="6"/>
              <a:endCxn id="25" idx="2"/>
            </p:cNvCxnSpPr>
            <p:nvPr/>
          </p:nvCxnSpPr>
          <p:spPr bwMode="auto">
            <a:xfrm>
              <a:off x="6427164" y="3294262"/>
              <a:ext cx="731581" cy="250068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 noChangeShapeType="1"/>
              <a:stCxn id="22" idx="0"/>
              <a:endCxn id="21" idx="4"/>
            </p:cNvCxnSpPr>
            <p:nvPr/>
          </p:nvCxnSpPr>
          <p:spPr bwMode="auto">
            <a:xfrm flipV="1">
              <a:off x="4674298" y="3542206"/>
              <a:ext cx="13050" cy="80078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cxnSpLocks noChangeShapeType="1"/>
              <a:stCxn id="21" idx="6"/>
              <a:endCxn id="23" idx="2"/>
            </p:cNvCxnSpPr>
            <p:nvPr/>
          </p:nvCxnSpPr>
          <p:spPr bwMode="auto">
            <a:xfrm>
              <a:off x="4970866" y="3275300"/>
              <a:ext cx="889263" cy="18963"/>
            </a:xfrm>
            <a:prstGeom prst="line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4403831" y="300839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390781" y="4342987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5860128" y="3027355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5895674" y="4301234"/>
              <a:ext cx="567036" cy="55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158746" y="3277423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61063" y="4287932"/>
              <a:ext cx="567036" cy="53381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rgbClr val="EBFFC2"/>
                  </a:solidFill>
                  <a:latin typeface="Corbel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+mn-lt"/>
                  <a:cs typeface="Consolas" pitchFamily="49" charset="0"/>
                </a:rPr>
                <a:t>20</a:t>
              </a:r>
            </a:p>
          </p:txBody>
        </p:sp>
        <p:cxnSp>
          <p:nvCxnSpPr>
            <p:cNvPr id="28" name="Straight Arrow Connector 27"/>
            <p:cNvCxnSpPr>
              <a:cxnSpLocks noChangeShapeType="1"/>
              <a:stCxn id="35" idx="6"/>
              <a:endCxn id="34" idx="2"/>
            </p:cNvCxnSpPr>
            <p:nvPr/>
          </p:nvCxnSpPr>
          <p:spPr bwMode="auto">
            <a:xfrm>
              <a:off x="5895330" y="2317298"/>
              <a:ext cx="1137310" cy="6840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10</a:t>
              </a:r>
            </a:p>
          </p:txBody>
        </p:sp>
        <p:cxnSp>
          <p:nvCxnSpPr>
            <p:cNvPr id="30" name="Straight Arrow Connector 29"/>
            <p:cNvCxnSpPr>
              <a:cxnSpLocks noChangeShapeType="1"/>
              <a:stCxn id="35" idx="7"/>
              <a:endCxn id="36" idx="3"/>
            </p:cNvCxnSpPr>
            <p:nvPr/>
          </p:nvCxnSpPr>
          <p:spPr bwMode="auto">
            <a:xfrm flipV="1">
              <a:off x="5816077" y="1505933"/>
              <a:ext cx="518768" cy="6258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75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34" idx="1"/>
              <a:endCxn id="36" idx="5"/>
            </p:cNvCxnSpPr>
            <p:nvPr/>
          </p:nvCxnSpPr>
          <p:spPr bwMode="auto">
            <a:xfrm flipH="1" flipV="1">
              <a:off x="6738125" y="1505933"/>
              <a:ext cx="378036" cy="694275"/>
            </a:xfrm>
            <a:prstGeom prst="straightConnector1">
              <a:avLst/>
            </a:prstGeom>
            <a:noFill/>
            <a:ln w="76200" algn="ctr">
              <a:solidFill>
                <a:srgbClr val="FFFF00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2" name="TextBox 31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800" b="1">
                  <a:solidFill>
                    <a:srgbClr val="EBFFC2"/>
                  </a:solidFill>
                  <a:cs typeface="Consolas" pitchFamily="49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EBFFC2"/>
                  </a:solidFill>
                  <a:latin typeface="Corbel" pitchFamily="34" charset="0"/>
                </a:defRPr>
              </a:lvl5pPr>
              <a:lvl6pPr marL="22860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6pPr>
              <a:lvl7pPr marL="27432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7pPr>
              <a:lvl8pPr marL="32004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8pPr>
              <a:lvl9pPr marL="3657600" defTabSz="914400">
                <a:defRPr sz="2500">
                  <a:solidFill>
                    <a:srgbClr val="EBFFC2"/>
                  </a:solidFill>
                  <a:latin typeface="Corbel" pitchFamily="34" charset="0"/>
                </a:defRPr>
              </a:lvl9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032640" y="2123376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354156" y="2054974"/>
              <a:ext cx="541174" cy="5246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</a:t>
              </a:r>
              <a:endPara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251323" y="1058119"/>
              <a:ext cx="570323" cy="5246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762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</a:t>
              </a:r>
              <a:endPara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40264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5667</Words>
  <Application>Microsoft Office PowerPoint</Application>
  <PresentationFormat>Custom</PresentationFormat>
  <Paragraphs>2193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Consolas</vt:lpstr>
      <vt:lpstr>Wingdings</vt:lpstr>
      <vt:lpstr>Wingdings 2</vt:lpstr>
      <vt:lpstr>SoftUni 16x9</vt:lpstr>
      <vt:lpstr>Advanced Graph Algorithms</vt:lpstr>
      <vt:lpstr>Table of Contents</vt:lpstr>
      <vt:lpstr>Have a Question?</vt:lpstr>
      <vt:lpstr>Minimum Spanning Tree (MST)</vt:lpstr>
      <vt:lpstr>Spanning Tree</vt:lpstr>
      <vt:lpstr>Minimum Spanning Tree (MST)</vt:lpstr>
      <vt:lpstr>Minimum Spanning Forest (MSF)</vt:lpstr>
      <vt:lpstr>Kruskal's Algorithm</vt:lpstr>
      <vt:lpstr>Kruskal's Algorithm</vt:lpstr>
      <vt:lpstr>Kruskal's Algorithm – Step #1</vt:lpstr>
      <vt:lpstr>Kruskal's Algorithm – Step #2</vt:lpstr>
      <vt:lpstr>Kruskal's Algorithm – Step #3</vt:lpstr>
      <vt:lpstr>Kruskal's Algorithm – Step #4</vt:lpstr>
      <vt:lpstr>Kruskal's Algorithm – Step #5</vt:lpstr>
      <vt:lpstr>Kruskal's Algorithm – Step #6</vt:lpstr>
      <vt:lpstr>Kruskal's Algorithm – Step #7</vt:lpstr>
      <vt:lpstr>Kruskal's Algorithm – Step #8</vt:lpstr>
      <vt:lpstr>Kruskal's Algorithm – Step #9</vt:lpstr>
      <vt:lpstr>Kruskal's Algorithm – Step #10</vt:lpstr>
      <vt:lpstr>Kruskal's Algorithm – Step #11</vt:lpstr>
      <vt:lpstr>Kruskal's Algorithm – Step #12</vt:lpstr>
      <vt:lpstr>Kruskal's Algorithm – Pseudo Code</vt:lpstr>
      <vt:lpstr>Disjoint Sets Optimization</vt:lpstr>
      <vt:lpstr>Kruskal's Algorithm</vt:lpstr>
      <vt:lpstr>Prim's Algorithm</vt:lpstr>
      <vt:lpstr>Prim's Algorithm</vt:lpstr>
      <vt:lpstr>Prim's Algorithm – Step #1</vt:lpstr>
      <vt:lpstr>Prim's Algorithm – Step #2</vt:lpstr>
      <vt:lpstr>Prim's Algorithm – Step #3</vt:lpstr>
      <vt:lpstr>Prim's Algorithm – Step #4</vt:lpstr>
      <vt:lpstr>Prim's Algorithm – Step #5</vt:lpstr>
      <vt:lpstr>Prim's Algorithm – Step #6</vt:lpstr>
      <vt:lpstr>Prim's Algorithm – Step #7</vt:lpstr>
      <vt:lpstr>Prim's Algorithm – Step #8</vt:lpstr>
      <vt:lpstr>Prim's Algorithm – Step #9</vt:lpstr>
      <vt:lpstr>Prim's Algorithm – Step #10</vt:lpstr>
      <vt:lpstr>Prim's Algorithm – Step #11</vt:lpstr>
      <vt:lpstr>Prim's Algorithm – Step #12</vt:lpstr>
      <vt:lpstr>Prim's Algorithm – Step #13</vt:lpstr>
      <vt:lpstr>Prim's Algorithm (with Priority Queue)</vt:lpstr>
      <vt:lpstr>Prim's Algorithm with Priority Queue</vt:lpstr>
      <vt:lpstr>Prim's Algorithm – Pseudo Code</vt:lpstr>
      <vt:lpstr>Prim's Algorithm – Pseudo Code (2)</vt:lpstr>
      <vt:lpstr>Prim's Algorithm with Adjacency Matrix</vt:lpstr>
      <vt:lpstr>Dijkstra's Algorithm</vt:lpstr>
      <vt:lpstr>Dijkstra's Algorithm</vt:lpstr>
      <vt:lpstr>Shortest Path in Unweighted Graph</vt:lpstr>
      <vt:lpstr>Weighted Shortest Paths with BFS</vt:lpstr>
      <vt:lpstr>Dijkstra's Algorithm</vt:lpstr>
      <vt:lpstr>Dijkstra's Algorithm: Step #1</vt:lpstr>
      <vt:lpstr>Dijkstra's Algorithm: Step #2</vt:lpstr>
      <vt:lpstr>Dijkstra's Algorithm: Step #3</vt:lpstr>
      <vt:lpstr>Dijkstra's Algorithm: Step #4</vt:lpstr>
      <vt:lpstr>Dijkstra's Algorithm: Step #5</vt:lpstr>
      <vt:lpstr>Dijkstra's Algorithm: Step #6</vt:lpstr>
      <vt:lpstr>Dijkstra's Algorithm: Step #7</vt:lpstr>
      <vt:lpstr>Dijkstra's Algorithm: Step #8</vt:lpstr>
      <vt:lpstr>Dijkstra's Algorithm: Step #9</vt:lpstr>
      <vt:lpstr>Dijkstra's Algorithm: Step #10</vt:lpstr>
      <vt:lpstr>Dijkstra's Algorithm: Step #11</vt:lpstr>
      <vt:lpstr>Dijkstra's Algorithm: Step #12</vt:lpstr>
      <vt:lpstr>Dijkstra's Algorithm: Step #13</vt:lpstr>
      <vt:lpstr>Dijkstra's Algorithm – Pseudo Code</vt:lpstr>
      <vt:lpstr>Dijkstra's Algorithm – More Details</vt:lpstr>
      <vt:lpstr>Dijkstra's Algorithm</vt:lpstr>
      <vt:lpstr>Bellman-Ford</vt:lpstr>
      <vt:lpstr>Floyd-Warshall</vt:lpstr>
      <vt:lpstr>Summary</vt:lpstr>
      <vt:lpstr>Advanced Graph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2017-07-26T13:14:06Z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